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56" r:id="rId3"/>
    <p:sldId id="354" r:id="rId4"/>
    <p:sldId id="345" r:id="rId5"/>
    <p:sldId id="347" r:id="rId6"/>
    <p:sldId id="377" r:id="rId7"/>
    <p:sldId id="372" r:id="rId8"/>
    <p:sldId id="375" r:id="rId9"/>
    <p:sldId id="373" r:id="rId10"/>
    <p:sldId id="368" r:id="rId11"/>
    <p:sldId id="358" r:id="rId12"/>
    <p:sldId id="359" r:id="rId13"/>
    <p:sldId id="389" r:id="rId14"/>
    <p:sldId id="361" r:id="rId15"/>
    <p:sldId id="362" r:id="rId16"/>
    <p:sldId id="363" r:id="rId17"/>
    <p:sldId id="364" r:id="rId18"/>
    <p:sldId id="382" r:id="rId19"/>
    <p:sldId id="384" r:id="rId20"/>
    <p:sldId id="385" r:id="rId21"/>
    <p:sldId id="386" r:id="rId22"/>
    <p:sldId id="390" r:id="rId23"/>
    <p:sldId id="391" r:id="rId24"/>
    <p:sldId id="392" r:id="rId25"/>
    <p:sldId id="393" r:id="rId26"/>
    <p:sldId id="366" r:id="rId27"/>
    <p:sldId id="378" r:id="rId28"/>
    <p:sldId id="365" r:id="rId29"/>
    <p:sldId id="346" r:id="rId30"/>
    <p:sldId id="395" r:id="rId3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58"/>
    <a:srgbClr val="0000FF"/>
    <a:srgbClr val="FFFF66"/>
    <a:srgbClr val="000068"/>
    <a:srgbClr val="00005C"/>
    <a:srgbClr val="000050"/>
    <a:srgbClr val="00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 snapToGrid="0">
      <p:cViewPr>
        <p:scale>
          <a:sx n="80" d="100"/>
          <a:sy n="80" d="100"/>
        </p:scale>
        <p:origin x="-108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8EF998-340E-4D5D-A548-9C7B3EB670C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079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7B7B7F1-C79A-4882-8BB5-C313ABECB35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825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CE8D6-3F8C-4AA6-9E0E-9B8185C2B094}" type="slidenum">
              <a:rPr lang="pt-PT" smtClean="0">
                <a:cs typeface="Arial" charset="0"/>
              </a:rPr>
              <a:pPr/>
              <a:t>1</a:t>
            </a:fld>
            <a:endParaRPr lang="pt-PT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E552B-5569-44A4-9269-CCB3E175A008}" type="slidenum">
              <a:rPr lang="pt-PT" smtClean="0">
                <a:cs typeface="Arial" charset="0"/>
              </a:rPr>
              <a:pPr/>
              <a:t>16</a:t>
            </a:fld>
            <a:endParaRPr lang="pt-PT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E552B-5569-44A4-9269-CCB3E175A008}" type="slidenum">
              <a:rPr lang="pt-PT" smtClean="0">
                <a:cs typeface="Arial" charset="0"/>
              </a:rPr>
              <a:pPr/>
              <a:t>17</a:t>
            </a:fld>
            <a:endParaRPr lang="pt-PT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CE8D6-3F8C-4AA6-9E0E-9B8185C2B094}" type="slidenum">
              <a:rPr lang="pt-PT" smtClean="0">
                <a:cs typeface="Arial" charset="0"/>
              </a:rPr>
              <a:pPr/>
              <a:t>26</a:t>
            </a:fld>
            <a:endParaRPr lang="pt-PT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E552B-5569-44A4-9269-CCB3E175A008}" type="slidenum">
              <a:rPr lang="pt-PT" smtClean="0">
                <a:cs typeface="Arial" charset="0"/>
              </a:rPr>
              <a:pPr/>
              <a:t>28</a:t>
            </a:fld>
            <a:endParaRPr lang="pt-PT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01666-9E42-466E-AF84-EE2CE4AD1A8A}" type="slidenum">
              <a:rPr lang="pt-PT" smtClean="0">
                <a:cs typeface="Arial" charset="0"/>
              </a:rPr>
              <a:pPr/>
              <a:t>29</a:t>
            </a:fld>
            <a:endParaRPr lang="pt-PT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7B7F1-C79A-4882-8BB5-C313ABECB35B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FFC6C-DED2-4C4B-B0B2-69871EDE2713}" type="slidenum">
              <a:rPr lang="pt-PT" smtClean="0">
                <a:cs typeface="Arial" charset="0"/>
              </a:rPr>
              <a:pPr/>
              <a:t>3</a:t>
            </a:fld>
            <a:endParaRPr lang="pt-PT" smtClean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AE84C-2EA4-45CD-BE5B-11634BB745C5}" type="slidenum">
              <a:rPr lang="pt-PT" smtClean="0">
                <a:cs typeface="Arial" charset="0"/>
              </a:rPr>
              <a:pPr/>
              <a:t>4</a:t>
            </a:fld>
            <a:endParaRPr lang="pt-PT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AE9F5-EE0D-46E6-9C62-F9DC2D92CE66}" type="slidenum">
              <a:rPr lang="pt-PT" smtClean="0">
                <a:cs typeface="Arial" charset="0"/>
              </a:rPr>
              <a:pPr/>
              <a:t>5</a:t>
            </a:fld>
            <a:endParaRPr lang="pt-PT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CE8D6-3F8C-4AA6-9E0E-9B8185C2B094}" type="slidenum">
              <a:rPr lang="pt-PT" smtClean="0">
                <a:cs typeface="Arial" charset="0"/>
              </a:rPr>
              <a:pPr/>
              <a:t>11</a:t>
            </a:fld>
            <a:endParaRPr lang="pt-PT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E552B-5569-44A4-9269-CCB3E175A008}" type="slidenum">
              <a:rPr lang="pt-PT" smtClean="0">
                <a:cs typeface="Arial" charset="0"/>
              </a:rPr>
              <a:pPr/>
              <a:t>12</a:t>
            </a:fld>
            <a:endParaRPr lang="pt-PT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E552B-5569-44A4-9269-CCB3E175A008}" type="slidenum">
              <a:rPr lang="pt-PT" smtClean="0">
                <a:cs typeface="Arial" charset="0"/>
              </a:rPr>
              <a:pPr/>
              <a:t>14</a:t>
            </a:fld>
            <a:endParaRPr lang="pt-PT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E552B-5569-44A4-9269-CCB3E175A008}" type="slidenum">
              <a:rPr lang="pt-PT" smtClean="0">
                <a:cs typeface="Arial" charset="0"/>
              </a:rPr>
              <a:pPr/>
              <a:t>15</a:t>
            </a:fld>
            <a:endParaRPr lang="pt-PT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arra_1024"/>
          <p:cNvPicPr>
            <a:picLocks noChangeAspect="1" noChangeArrowheads="1"/>
          </p:cNvPicPr>
          <p:nvPr userDrawn="1"/>
        </p:nvPicPr>
        <p:blipFill>
          <a:blip r:embed="rId13" cstate="print"/>
          <a:srcRect l="1886" r="1144"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pic>
        <p:nvPicPr>
          <p:cNvPr id="1031" name="Picture 7" descr="hp_logoDir"/>
          <p:cNvPicPr>
            <a:picLocks noChangeAspect="1" noChangeArrowheads="1"/>
          </p:cNvPicPr>
          <p:nvPr userDrawn="1"/>
        </p:nvPicPr>
        <p:blipFill>
          <a:blip r:embed="rId14" cstate="print"/>
          <a:srcRect t="24200" b="11644"/>
          <a:stretch>
            <a:fillRect/>
          </a:stretch>
        </p:blipFill>
        <p:spPr bwMode="auto">
          <a:xfrm>
            <a:off x="0" y="0"/>
            <a:ext cx="9144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1112838"/>
            <a:ext cx="9144000" cy="0"/>
          </a:xfrm>
          <a:prstGeom prst="line">
            <a:avLst/>
          </a:prstGeom>
          <a:noFill/>
          <a:ln w="1143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pt-PT"/>
              <a:t>1</a:t>
            </a:r>
          </a:p>
        </p:txBody>
      </p:sp>
      <p:pic>
        <p:nvPicPr>
          <p:cNvPr id="11" name="Picture 18" descr="hp_logoEsq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3231574" cy="112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nautica.pt" TargetMode="External"/><Relationship Id="rId2" Type="http://schemas.openxmlformats.org/officeDocument/2006/relationships/hyperlink" Target="http://www.enautica.pt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009"/>
          <p:cNvPicPr>
            <a:picLocks noChangeAspect="1" noChangeArrowheads="1"/>
          </p:cNvPicPr>
          <p:nvPr/>
        </p:nvPicPr>
        <p:blipFill>
          <a:blip r:embed="rId3" cstate="print"/>
          <a:srcRect l="14075" t="9229" r="3072" b="12285"/>
          <a:stretch>
            <a:fillRect/>
          </a:stretch>
        </p:blipFill>
        <p:spPr bwMode="auto">
          <a:xfrm>
            <a:off x="3745735" y="660877"/>
            <a:ext cx="5398265" cy="312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1"/>
          <p:cNvSpPr>
            <a:spLocks noChangeArrowheads="1"/>
          </p:cNvSpPr>
          <p:nvPr/>
        </p:nvSpPr>
        <p:spPr bwMode="auto">
          <a:xfrm>
            <a:off x="1097336" y="3618630"/>
            <a:ext cx="1383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chemeClr val="bg1"/>
                </a:solidFill>
              </a:rPr>
              <a:t>AGENDA: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6295" y="4409185"/>
            <a:ext cx="8633861" cy="151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SzPct val="125000"/>
              <a:buFontTx/>
              <a:buBlip>
                <a:blip r:embed="rId4"/>
              </a:buBlip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</a:rPr>
              <a:t>Apresentação geral das actividades da ENIDH</a:t>
            </a:r>
          </a:p>
          <a:p>
            <a:pPr algn="just">
              <a:spcBef>
                <a:spcPts val="1200"/>
              </a:spcBef>
              <a:buSzPct val="125000"/>
              <a:buFontTx/>
              <a:buBlip>
                <a:blip r:embed="rId4"/>
              </a:buBlip>
            </a:pPr>
            <a:r>
              <a:rPr lang="pt-PT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Projectos estratégicos em parceria com países da CPLP</a:t>
            </a:r>
          </a:p>
          <a:p>
            <a:pPr algn="just">
              <a:spcBef>
                <a:spcPts val="1200"/>
              </a:spcBef>
              <a:buSzPct val="125000"/>
              <a:buFontTx/>
              <a:buBlip>
                <a:blip r:embed="rId4"/>
              </a:buBlip>
            </a:pPr>
            <a:r>
              <a:rPr lang="pt-PT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Conclusões</a:t>
            </a:r>
          </a:p>
          <a:p>
            <a:pPr algn="just">
              <a:spcBef>
                <a:spcPct val="25000"/>
              </a:spcBef>
              <a:buSzPct val="125000"/>
              <a:buFontTx/>
              <a:buBlip>
                <a:blip r:embed="rId4"/>
              </a:buBlip>
            </a:pPr>
            <a:endParaRPr lang="pt-PT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51412" y="1408898"/>
            <a:ext cx="8160151" cy="379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101434" tIns="50717" rIns="101434" bIns="50717">
            <a:spAutoFit/>
          </a:bodyPr>
          <a:lstStyle/>
          <a:p>
            <a:pPr algn="ctr" defTabSz="1014413">
              <a:spcBef>
                <a:spcPct val="25000"/>
              </a:spcBef>
              <a:spcAft>
                <a:spcPct val="15000"/>
              </a:spcAft>
              <a:defRPr/>
            </a:pPr>
            <a:r>
              <a:rPr lang="pt-PT" sz="1600" b="1" dirty="0" smtClean="0">
                <a:solidFill>
                  <a:srgbClr val="FFC000"/>
                </a:solidFill>
                <a:cs typeface="+mn-cs"/>
              </a:rPr>
              <a:t>CURSOS </a:t>
            </a:r>
            <a:r>
              <a:rPr lang="pt-PT" b="1" dirty="0">
                <a:solidFill>
                  <a:srgbClr val="FFC000"/>
                </a:solidFill>
                <a:cs typeface="+mn-cs"/>
              </a:rPr>
              <a:t>ESPECIALIZAÇÃO</a:t>
            </a:r>
            <a:r>
              <a:rPr lang="pt-PT" sz="1600" b="1" dirty="0">
                <a:solidFill>
                  <a:srgbClr val="FFC000"/>
                </a:solidFill>
                <a:cs typeface="+mn-cs"/>
              </a:rPr>
              <a:t> CONDUCENTES A CERTIFICAÇÃO STCW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3045120"/>
            <a:ext cx="51279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Navios </a:t>
            </a:r>
            <a:r>
              <a:rPr lang="pt-PT" sz="1600" dirty="0">
                <a:solidFill>
                  <a:schemeClr val="bg1"/>
                </a:solidFill>
              </a:rPr>
              <a:t>tanques petroleiros, químicos e de gases </a:t>
            </a:r>
            <a:r>
              <a:rPr lang="pt-PT" sz="1600" dirty="0" smtClean="0">
                <a:solidFill>
                  <a:schemeClr val="bg1"/>
                </a:solidFill>
              </a:rPr>
              <a:t>liquefeitos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>
                <a:solidFill>
                  <a:schemeClr val="bg1"/>
                </a:solidFill>
              </a:rPr>
              <a:t>Condução de embarcações de salvamento </a:t>
            </a:r>
            <a:r>
              <a:rPr lang="pt-PT" sz="1600" dirty="0" smtClean="0">
                <a:solidFill>
                  <a:schemeClr val="bg1"/>
                </a:solidFill>
              </a:rPr>
              <a:t>rápidas</a:t>
            </a:r>
            <a:endParaRPr lang="pt-PT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Controlo </a:t>
            </a:r>
            <a:r>
              <a:rPr lang="pt-PT" sz="1600" dirty="0">
                <a:solidFill>
                  <a:schemeClr val="bg1"/>
                </a:solidFill>
              </a:rPr>
              <a:t>de </a:t>
            </a:r>
            <a:r>
              <a:rPr lang="pt-PT" sz="1600" dirty="0" smtClean="0">
                <a:solidFill>
                  <a:schemeClr val="bg1"/>
                </a:solidFill>
              </a:rPr>
              <a:t>multidões</a:t>
            </a:r>
            <a:endParaRPr lang="pt-PT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>
                <a:solidFill>
                  <a:schemeClr val="bg1"/>
                </a:solidFill>
              </a:rPr>
              <a:t>N</a:t>
            </a:r>
            <a:r>
              <a:rPr lang="pt-PT" sz="1600" dirty="0" smtClean="0">
                <a:solidFill>
                  <a:schemeClr val="bg1"/>
                </a:solidFill>
              </a:rPr>
              <a:t>avios </a:t>
            </a:r>
            <a:r>
              <a:rPr lang="pt-PT" sz="1600" dirty="0" err="1">
                <a:solidFill>
                  <a:schemeClr val="bg1"/>
                </a:solidFill>
              </a:rPr>
              <a:t>Ro-Ro</a:t>
            </a:r>
            <a:r>
              <a:rPr lang="pt-PT" sz="1600" dirty="0">
                <a:solidFill>
                  <a:schemeClr val="bg1"/>
                </a:solidFill>
              </a:rPr>
              <a:t> de </a:t>
            </a:r>
            <a:r>
              <a:rPr lang="pt-PT" sz="1600" dirty="0" smtClean="0">
                <a:solidFill>
                  <a:schemeClr val="bg1"/>
                </a:solidFill>
              </a:rPr>
              <a:t>passageiros</a:t>
            </a:r>
            <a:endParaRPr lang="pt-PT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600" dirty="0">
                <a:solidFill>
                  <a:schemeClr val="bg1"/>
                </a:solidFill>
              </a:rPr>
              <a:t>Gestão de crises e de comportamento humano</a:t>
            </a:r>
            <a:endParaRPr lang="pt-PT" sz="1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600" dirty="0">
                <a:solidFill>
                  <a:schemeClr val="bg1"/>
                </a:solidFill>
              </a:rPr>
              <a:t>Oficial de segurança/protecção de navios e companhia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600" dirty="0">
                <a:solidFill>
                  <a:schemeClr val="bg1"/>
                </a:solidFill>
              </a:rPr>
              <a:t>Curso de </a:t>
            </a:r>
            <a:r>
              <a:rPr lang="pt-PT" sz="1600" i="1" dirty="0">
                <a:solidFill>
                  <a:schemeClr val="bg1"/>
                </a:solidFill>
              </a:rPr>
              <a:t>Bridge </a:t>
            </a:r>
            <a:r>
              <a:rPr lang="pt-PT" sz="1600" i="1" dirty="0" err="1">
                <a:solidFill>
                  <a:schemeClr val="bg1"/>
                </a:solidFill>
              </a:rPr>
              <a:t>Resource</a:t>
            </a:r>
            <a:r>
              <a:rPr lang="pt-PT" sz="1600" i="1" dirty="0">
                <a:solidFill>
                  <a:schemeClr val="bg1"/>
                </a:solidFill>
              </a:rPr>
              <a:t> Management</a:t>
            </a:r>
            <a:endParaRPr lang="pt-PT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Simulador de Radar e ARPA</a:t>
            </a:r>
            <a:endParaRPr lang="pt-PT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Controlo </a:t>
            </a:r>
            <a:r>
              <a:rPr lang="pt-PT" sz="1600" dirty="0">
                <a:solidFill>
                  <a:schemeClr val="bg1"/>
                </a:solidFill>
              </a:rPr>
              <a:t>das operações de combate a </a:t>
            </a:r>
            <a:r>
              <a:rPr lang="pt-PT" sz="1600" dirty="0" smtClean="0">
                <a:solidFill>
                  <a:schemeClr val="bg1"/>
                </a:solidFill>
              </a:rPr>
              <a:t>incêndios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PT" sz="1600" dirty="0">
              <a:solidFill>
                <a:srgbClr val="FFFF99"/>
              </a:solidFill>
            </a:endParaRPr>
          </a:p>
          <a:p>
            <a:endParaRPr lang="pt-PT" dirty="0">
              <a:solidFill>
                <a:srgbClr val="FFFF99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27946" y="3054521"/>
            <a:ext cx="401605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Cuidados </a:t>
            </a:r>
            <a:r>
              <a:rPr lang="pt-PT" sz="1600" dirty="0">
                <a:solidFill>
                  <a:schemeClr val="bg1"/>
                </a:solidFill>
              </a:rPr>
              <a:t>de saúde para responsáveis pelos cuidados médicos a </a:t>
            </a:r>
            <a:r>
              <a:rPr lang="pt-PT" sz="1600" dirty="0" smtClean="0">
                <a:solidFill>
                  <a:schemeClr val="bg1"/>
                </a:solidFill>
              </a:rPr>
              <a:t>bordo</a:t>
            </a:r>
            <a:endParaRPr lang="pt-PT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600" dirty="0">
                <a:solidFill>
                  <a:schemeClr val="bg1"/>
                </a:solidFill>
              </a:rPr>
              <a:t>Curso avançado de manobra e governo do navio (</a:t>
            </a:r>
            <a:r>
              <a:rPr lang="pt-PT" sz="1600" i="1" dirty="0" err="1">
                <a:solidFill>
                  <a:schemeClr val="bg1"/>
                </a:solidFill>
              </a:rPr>
              <a:t>Ship</a:t>
            </a:r>
            <a:r>
              <a:rPr lang="pt-PT" sz="1600" i="1" dirty="0">
                <a:solidFill>
                  <a:schemeClr val="bg1"/>
                </a:solidFill>
              </a:rPr>
              <a:t> Handling</a:t>
            </a:r>
            <a:r>
              <a:rPr lang="pt-PT" sz="1600" dirty="0" smtClean="0">
                <a:solidFill>
                  <a:schemeClr val="bg1"/>
                </a:solidFill>
              </a:rPr>
              <a:t>)</a:t>
            </a:r>
            <a:endParaRPr lang="pt-PT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600" dirty="0">
                <a:solidFill>
                  <a:schemeClr val="bg1"/>
                </a:solidFill>
              </a:rPr>
              <a:t>Operador geral </a:t>
            </a:r>
            <a:r>
              <a:rPr lang="pt-PT" sz="1600" dirty="0" smtClean="0">
                <a:solidFill>
                  <a:schemeClr val="bg1"/>
                </a:solidFill>
              </a:rPr>
              <a:t>e restrito do </a:t>
            </a:r>
            <a:r>
              <a:rPr lang="pt-PT" sz="1600" dirty="0">
                <a:solidFill>
                  <a:schemeClr val="bg1"/>
                </a:solidFill>
              </a:rPr>
              <a:t>sistema mundial de socorro e segurança marítima (GMDSS);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>
                <a:solidFill>
                  <a:schemeClr val="bg1"/>
                </a:solidFill>
              </a:rPr>
              <a:t>Primeiros </a:t>
            </a:r>
            <a:r>
              <a:rPr lang="pt-PT" sz="1600" dirty="0" smtClean="0">
                <a:solidFill>
                  <a:schemeClr val="bg1"/>
                </a:solidFill>
              </a:rPr>
              <a:t>socorros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Segurança </a:t>
            </a:r>
            <a:r>
              <a:rPr lang="pt-PT" sz="1600" dirty="0">
                <a:solidFill>
                  <a:schemeClr val="bg1"/>
                </a:solidFill>
              </a:rPr>
              <a:t>de passageiros, carga e integridade do casco em navios </a:t>
            </a:r>
            <a:r>
              <a:rPr lang="pt-PT" sz="1600" dirty="0" err="1">
                <a:solidFill>
                  <a:schemeClr val="bg1"/>
                </a:solidFill>
              </a:rPr>
              <a:t>Ro-Ro</a:t>
            </a:r>
            <a:r>
              <a:rPr lang="pt-PT" sz="1600" dirty="0">
                <a:solidFill>
                  <a:schemeClr val="bg1"/>
                </a:solidFill>
              </a:rPr>
              <a:t> de passageiros</a:t>
            </a:r>
          </a:p>
          <a:p>
            <a:pPr lvl="0"/>
            <a:r>
              <a:rPr lang="pt-PT" sz="1600" dirty="0" smtClean="0">
                <a:solidFill>
                  <a:schemeClr val="bg1"/>
                </a:solidFill>
              </a:rPr>
              <a:t>      (...)</a:t>
            </a:r>
          </a:p>
          <a:p>
            <a:pPr lvl="0"/>
            <a:endParaRPr lang="pt-PT" sz="1600" dirty="0">
              <a:solidFill>
                <a:srgbClr val="FFFF99"/>
              </a:solidFill>
            </a:endParaRPr>
          </a:p>
          <a:p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237279" y="2031389"/>
            <a:ext cx="8588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</a:rPr>
              <a:t>Formação especialmente dirigida a activos, com o objectivo de assegurar </a:t>
            </a:r>
            <a:r>
              <a:rPr lang="pt-PT" sz="1600" dirty="0" smtClean="0">
                <a:solidFill>
                  <a:schemeClr val="bg1"/>
                </a:solidFill>
              </a:rPr>
              <a:t>a especialização de competências, </a:t>
            </a:r>
            <a:r>
              <a:rPr lang="pt-PT" sz="1600" dirty="0">
                <a:solidFill>
                  <a:schemeClr val="bg1"/>
                </a:solidFill>
              </a:rPr>
              <a:t>necessária à progressão  e reinserção profissional dos Oficiais (conformidade com a Convenção STCW)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Apresentação geral das actividades da ENIDH</a:t>
            </a:r>
          </a:p>
        </p:txBody>
      </p:sp>
    </p:spTree>
    <p:extLst>
      <p:ext uri="{BB962C8B-B14F-4D97-AF65-F5344CB8AC3E}">
        <p14:creationId xmlns:p14="http://schemas.microsoft.com/office/powerpoint/2010/main" val="14123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009"/>
          <p:cNvPicPr>
            <a:picLocks noChangeAspect="1" noChangeArrowheads="1"/>
          </p:cNvPicPr>
          <p:nvPr/>
        </p:nvPicPr>
        <p:blipFill>
          <a:blip r:embed="rId3" cstate="print"/>
          <a:srcRect l="14075" t="9229" r="3072" b="12285"/>
          <a:stretch>
            <a:fillRect/>
          </a:stretch>
        </p:blipFill>
        <p:spPr bwMode="auto">
          <a:xfrm>
            <a:off x="3745735" y="660877"/>
            <a:ext cx="5398265" cy="312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1"/>
          <p:cNvSpPr>
            <a:spLocks noChangeArrowheads="1"/>
          </p:cNvSpPr>
          <p:nvPr/>
        </p:nvSpPr>
        <p:spPr bwMode="auto">
          <a:xfrm>
            <a:off x="1097336" y="3618630"/>
            <a:ext cx="1383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chemeClr val="bg1"/>
                </a:solidFill>
              </a:rPr>
              <a:t>AGENDA: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6295" y="4409185"/>
            <a:ext cx="8633861" cy="151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SzPct val="125000"/>
              <a:buFontTx/>
              <a:buBlip>
                <a:blip r:embed="rId4"/>
              </a:buBlip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geral das actividades da ENIDH</a:t>
            </a:r>
          </a:p>
          <a:p>
            <a:pPr algn="just">
              <a:spcBef>
                <a:spcPts val="1200"/>
              </a:spcBef>
              <a:buSzPct val="125000"/>
              <a:buFontTx/>
              <a:buBlip>
                <a:blip r:embed="rId4"/>
              </a:buBlip>
            </a:pPr>
            <a:r>
              <a:rPr lang="pt-PT" sz="2000" b="1" dirty="0" smtClean="0">
                <a:solidFill>
                  <a:schemeClr val="bg1"/>
                </a:solidFill>
              </a:rPr>
              <a:t>Projectos estratégicos em parceria com países da CPLP</a:t>
            </a:r>
          </a:p>
          <a:p>
            <a:pPr algn="just">
              <a:spcBef>
                <a:spcPts val="1200"/>
              </a:spcBef>
              <a:buSzPct val="125000"/>
              <a:buFontTx/>
              <a:buBlip>
                <a:blip r:embed="rId4"/>
              </a:buBlip>
            </a:pPr>
            <a:r>
              <a:rPr lang="pt-PT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Conclusões</a:t>
            </a:r>
          </a:p>
          <a:p>
            <a:pPr algn="just">
              <a:spcBef>
                <a:spcPct val="25000"/>
              </a:spcBef>
              <a:buSzPct val="125000"/>
              <a:buFontTx/>
              <a:buBlip>
                <a:blip r:embed="rId4"/>
              </a:buBlip>
            </a:pPr>
            <a:endParaRPr lang="pt-PT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ângulo 1"/>
          <p:cNvSpPr>
            <a:spLocks noChangeArrowheads="1"/>
          </p:cNvSpPr>
          <p:nvPr/>
        </p:nvSpPr>
        <p:spPr bwMode="auto">
          <a:xfrm>
            <a:off x="428263" y="2389969"/>
            <a:ext cx="9144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pt-PT" sz="2000" b="1" dirty="0" smtClean="0">
                <a:solidFill>
                  <a:schemeClr val="bg1"/>
                </a:solidFill>
              </a:rPr>
              <a:t>Formação Inicial e Complementar de Oficiais da Marinha Mercante</a:t>
            </a:r>
          </a:p>
          <a:p>
            <a:pPr lvl="2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Oficiais de Pilotagem</a:t>
            </a:r>
            <a:endParaRPr lang="pt-PT" b="1" dirty="0">
              <a:solidFill>
                <a:schemeClr val="bg1"/>
              </a:solidFill>
            </a:endParaRPr>
          </a:p>
          <a:p>
            <a:pPr lvl="2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Oficiais de Máquinas Marítimas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41033" y="1550016"/>
            <a:ext cx="9144000" cy="3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PT" sz="2400" b="1" dirty="0" smtClean="0">
                <a:solidFill>
                  <a:schemeClr val="bg1"/>
                </a:solidFill>
              </a:rPr>
              <a:t>Uma parceria estratégica contínua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8" name="Rectângulo 1"/>
          <p:cNvSpPr>
            <a:spLocks noChangeArrowheads="1"/>
          </p:cNvSpPr>
          <p:nvPr/>
        </p:nvSpPr>
        <p:spPr bwMode="auto">
          <a:xfrm>
            <a:off x="428263" y="3804477"/>
            <a:ext cx="91440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pt-PT" sz="2000" b="1" dirty="0" smtClean="0">
                <a:solidFill>
                  <a:schemeClr val="bg1"/>
                </a:solidFill>
              </a:rPr>
              <a:t>Formação para o Sector Portuário e dos Transportes</a:t>
            </a:r>
          </a:p>
          <a:p>
            <a:pPr lvl="2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Licenciatura </a:t>
            </a:r>
            <a:r>
              <a:rPr lang="pt-PT" b="1" dirty="0">
                <a:solidFill>
                  <a:schemeClr val="bg1"/>
                </a:solidFill>
              </a:rPr>
              <a:t>em Gestão Portuária</a:t>
            </a:r>
          </a:p>
          <a:p>
            <a:pPr lvl="2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Licenciatura </a:t>
            </a:r>
            <a:r>
              <a:rPr lang="pt-PT" b="1" dirty="0">
                <a:solidFill>
                  <a:schemeClr val="bg1"/>
                </a:solidFill>
              </a:rPr>
              <a:t>em Transportes e Logística</a:t>
            </a:r>
          </a:p>
          <a:p>
            <a:pPr lvl="2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Mestrado </a:t>
            </a:r>
            <a:r>
              <a:rPr lang="pt-PT" b="1" dirty="0">
                <a:solidFill>
                  <a:schemeClr val="bg1"/>
                </a:solidFill>
              </a:rPr>
              <a:t>em Gestão </a:t>
            </a:r>
            <a:r>
              <a:rPr lang="pt-PT" b="1" dirty="0" smtClean="0">
                <a:solidFill>
                  <a:schemeClr val="bg1"/>
                </a:solidFill>
              </a:rPr>
              <a:t>Portuária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b="1" dirty="0" err="1" smtClean="0">
                <a:solidFill>
                  <a:schemeClr val="bg1"/>
                </a:solidFill>
              </a:rPr>
              <a:t>PLP’s</a:t>
            </a:r>
            <a:endParaRPr lang="pt-PT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39432" y="1556913"/>
            <a:ext cx="637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FF00"/>
                </a:solidFill>
              </a:rPr>
              <a:t>Alunos inscritos, por ano lectivo</a:t>
            </a:r>
            <a:endParaRPr lang="pt-PT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09343"/>
              </p:ext>
            </p:extLst>
          </p:nvPr>
        </p:nvGraphicFramePr>
        <p:xfrm>
          <a:off x="1143790" y="2280213"/>
          <a:ext cx="7263941" cy="3657446"/>
        </p:xfrm>
        <a:graphic>
          <a:graphicData uri="http://schemas.openxmlformats.org/drawingml/2006/table">
            <a:tbl>
              <a:tblPr/>
              <a:tblGrid>
                <a:gridCol w="2235769"/>
                <a:gridCol w="1121148"/>
                <a:gridCol w="976756"/>
                <a:gridCol w="976756"/>
                <a:gridCol w="976756"/>
                <a:gridCol w="976756"/>
              </a:tblGrid>
              <a:tr h="28134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2008/09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2009/10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Angola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Brasil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Cabo Verde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Guiné-Bissau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Moçambique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São Tomé e </a:t>
                      </a:r>
                      <a:r>
                        <a:rPr lang="pt-P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Príncipe</a:t>
                      </a:r>
                      <a:endParaRPr lang="pt-P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Timor Leste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pt-PT" sz="16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 CPLP</a:t>
                      </a:r>
                      <a:endParaRPr lang="pt-PT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pt-PT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Outras nacionalidades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pt-P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466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560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648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632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654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Inscritos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503</a:t>
                      </a:r>
                      <a:endParaRPr lang="pt-P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697</a:t>
                      </a:r>
                      <a:endParaRPr lang="pt-P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688</a:t>
                      </a:r>
                      <a:endParaRPr lang="pt-P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713</a:t>
                      </a:r>
                      <a:endParaRPr lang="pt-P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% CPLP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5,6</a:t>
                      </a:r>
                      <a:endParaRPr lang="pt-PT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5,9</a:t>
                      </a:r>
                      <a:endParaRPr lang="pt-PT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6,2</a:t>
                      </a:r>
                      <a:endParaRPr lang="pt-PT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7,1</a:t>
                      </a:r>
                      <a:endParaRPr lang="pt-PT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b="1" dirty="0" err="1" smtClean="0">
                <a:solidFill>
                  <a:schemeClr val="bg1"/>
                </a:solidFill>
              </a:rPr>
              <a:t>PLP’s</a:t>
            </a:r>
            <a:endParaRPr lang="pt-PT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3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221491" y="2250570"/>
            <a:ext cx="8694285" cy="34394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4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Licenciatura em Gestão Portuária</a:t>
            </a:r>
          </a:p>
          <a:p>
            <a:pPr lvl="4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Licenciatura em Transportes e Logística</a:t>
            </a:r>
          </a:p>
          <a:p>
            <a:pPr lvl="4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Mestrado em Gestão Portuária</a:t>
            </a:r>
          </a:p>
          <a:p>
            <a:pPr lvl="6">
              <a:spcBef>
                <a:spcPct val="25000"/>
              </a:spcBef>
              <a:buSzPct val="125000"/>
            </a:pPr>
            <a:endParaRPr lang="pt-PT" b="1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endParaRPr lang="pt-PT" sz="800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pt-PT" sz="2000" u="sng" dirty="0" smtClean="0">
                <a:solidFill>
                  <a:schemeClr val="bg1"/>
                </a:solidFill>
              </a:rPr>
              <a:t>Nas Licenciaturas: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Grande disponibilidade para integrar alunos de outros Países de língua portuguesa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Vários alunos da CPLP já frequentaram os Cursos e tiveram grande aceitação nos respectivos países</a:t>
            </a: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0" y="1660327"/>
            <a:ext cx="9144000" cy="3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PT" sz="2400" b="1" dirty="0" smtClean="0">
                <a:solidFill>
                  <a:schemeClr val="bg1"/>
                </a:solidFill>
              </a:rPr>
              <a:t>Formação para o sector portuário e os transportes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b="1" dirty="0" err="1" smtClean="0">
                <a:solidFill>
                  <a:schemeClr val="bg1"/>
                </a:solidFill>
              </a:rPr>
              <a:t>PLP’s</a:t>
            </a:r>
            <a:endParaRPr lang="pt-PT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221491" y="1973558"/>
            <a:ext cx="8694285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4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Mestrado em Gestão Portuária</a:t>
            </a:r>
          </a:p>
          <a:p>
            <a:pPr algn="just">
              <a:spcBef>
                <a:spcPct val="50000"/>
              </a:spcBef>
            </a:pPr>
            <a:endParaRPr lang="pt-PT" sz="8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Formação especializada de elevada qualidade para quadros do sector </a:t>
            </a:r>
            <a:r>
              <a:rPr lang="pt-PT" dirty="0" err="1" smtClean="0">
                <a:solidFill>
                  <a:schemeClr val="bg1"/>
                </a:solidFill>
              </a:rPr>
              <a:t>marítimo-portuário</a:t>
            </a:r>
            <a:endParaRPr lang="pt-PT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Integra formadores (Professores e profissionais) nacionais e estrangeiros, com grande experiência no sector portuário e na investigação sectorial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Proporciona uma estreita relação com a realidade portuária dos portos nacionais, mas também de Espanha (Algeciras e Sevilha) e do Norte da Europa (Antuérpia e Roterdão)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Tem estado aberto à participação de alunos da CPLP, com sucesso crescente</a:t>
            </a: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0" y="1322377"/>
            <a:ext cx="9144000" cy="3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PT" sz="2400" b="1" dirty="0" smtClean="0">
                <a:solidFill>
                  <a:schemeClr val="bg1"/>
                </a:solidFill>
              </a:rPr>
              <a:t>Formação para o sector portuário e os transportes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b="1" dirty="0" err="1" smtClean="0">
                <a:solidFill>
                  <a:schemeClr val="bg1"/>
                </a:solidFill>
              </a:rPr>
              <a:t>PLP’s</a:t>
            </a:r>
            <a:endParaRPr lang="pt-PT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449715" y="1973558"/>
            <a:ext cx="818499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Mestrado em Gestão Portuária – 4 Edições</a:t>
            </a:r>
          </a:p>
          <a:p>
            <a:pPr algn="ctr">
              <a:spcBef>
                <a:spcPct val="50000"/>
              </a:spcBef>
            </a:pPr>
            <a:endParaRPr lang="pt-PT" sz="800" dirty="0" smtClean="0">
              <a:solidFill>
                <a:schemeClr val="bg1"/>
              </a:solidFill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0" y="1322377"/>
            <a:ext cx="9144000" cy="3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PT" sz="2400" b="1" dirty="0" smtClean="0">
                <a:solidFill>
                  <a:schemeClr val="bg1"/>
                </a:solidFill>
              </a:rPr>
              <a:t>Formação para o sector portuário e os transportes</a:t>
            </a:r>
            <a:endParaRPr lang="pt-P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8538" y="2504189"/>
          <a:ext cx="8149055" cy="3548111"/>
        </p:xfrm>
        <a:graphic>
          <a:graphicData uri="http://schemas.openxmlformats.org/drawingml/2006/table">
            <a:tbl>
              <a:tblPr/>
              <a:tblGrid>
                <a:gridCol w="1257895"/>
                <a:gridCol w="1588627"/>
                <a:gridCol w="1366092"/>
                <a:gridCol w="113315"/>
                <a:gridCol w="1098540"/>
                <a:gridCol w="178116"/>
                <a:gridCol w="1273235"/>
                <a:gridCol w="1273235"/>
              </a:tblGrid>
              <a:tr h="398714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Edições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Ano Lectivo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Participantes </a:t>
                      </a: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 no 1.º Ano do Curso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61413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Candidatos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Colocados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Matriculados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Terminaram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1.ª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(2009-2010)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33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31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27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24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2.ª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(2010-2011)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18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18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18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17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3.ª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(2011-2012)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27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27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23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20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(2011-2012)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Não se realizou o 1.º ano do Curso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070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4.ª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(2011-2012) </a:t>
                      </a:r>
                      <a:endParaRPr lang="pt-PT" sz="1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30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27 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26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Calibri"/>
                          <a:ea typeface="SimSun"/>
                          <a:cs typeface="Times New Roman"/>
                        </a:rPr>
                        <a:t>--</a:t>
                      </a:r>
                      <a:endParaRPr lang="pt-PT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4581" marR="64581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b="1" dirty="0" err="1" smtClean="0">
                <a:solidFill>
                  <a:schemeClr val="bg1"/>
                </a:solidFill>
              </a:rPr>
              <a:t>PLP’s</a:t>
            </a:r>
            <a:endParaRPr lang="pt-PT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221491" y="1973558"/>
            <a:ext cx="8694285" cy="9002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Mestrado em Gestão Portuária – </a:t>
            </a:r>
          </a:p>
          <a:p>
            <a:pPr lvl="4">
              <a:spcBef>
                <a:spcPct val="250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Participantes de outros Países de Língua Portuguesa:</a:t>
            </a:r>
          </a:p>
          <a:p>
            <a:pPr algn="just">
              <a:spcBef>
                <a:spcPct val="50000"/>
              </a:spcBef>
            </a:pPr>
            <a:endParaRPr lang="pt-PT" sz="800" dirty="0" smtClean="0">
              <a:solidFill>
                <a:schemeClr val="bg1"/>
              </a:solidFill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0" y="1322377"/>
            <a:ext cx="9144000" cy="3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PT" sz="2400" b="1" dirty="0" smtClean="0">
                <a:solidFill>
                  <a:schemeClr val="bg1"/>
                </a:solidFill>
              </a:rPr>
              <a:t>Formação para o sector portuário e os transportes</a:t>
            </a:r>
            <a:endParaRPr lang="pt-P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2878" y="2952519"/>
          <a:ext cx="8229599" cy="3007605"/>
        </p:xfrm>
        <a:graphic>
          <a:graphicData uri="http://schemas.openxmlformats.org/drawingml/2006/table">
            <a:tbl>
              <a:tblPr/>
              <a:tblGrid>
                <a:gridCol w="881741"/>
                <a:gridCol w="1279853"/>
                <a:gridCol w="846009"/>
                <a:gridCol w="135008"/>
                <a:gridCol w="713291"/>
                <a:gridCol w="258897"/>
                <a:gridCol w="886857"/>
                <a:gridCol w="231909"/>
                <a:gridCol w="1118766"/>
                <a:gridCol w="938634"/>
                <a:gridCol w="938634"/>
              </a:tblGrid>
              <a:tr h="337990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Edições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Ano Lectivo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Participantes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2060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Angola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Brasil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Cabo Verde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Moçambique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018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S. Tomé e Príncipe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018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Total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1.ª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(2009-2010)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2-ª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(2010-2011)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3.ª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(2011-2012)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(2011-2012)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Não se realizou o 1.º ano do Curso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4.ª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(2011-2012)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pt-PT" sz="16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12</a:t>
                      </a:r>
                      <a:endParaRPr lang="pt-PT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92237" y="303973"/>
            <a:ext cx="5451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1600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sz="1600" b="1" dirty="0" err="1" smtClean="0">
                <a:solidFill>
                  <a:schemeClr val="bg1"/>
                </a:solidFill>
              </a:rPr>
              <a:t>PLP’s</a:t>
            </a:r>
            <a:endParaRPr lang="pt-PT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86137" y="1632030"/>
            <a:ext cx="530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FF00"/>
                </a:solidFill>
              </a:rPr>
              <a:t>Outros </a:t>
            </a:r>
            <a:r>
              <a:rPr lang="pt-PT" dirty="0" err="1" smtClean="0">
                <a:solidFill>
                  <a:srgbClr val="FFFF00"/>
                </a:solidFill>
              </a:rPr>
              <a:t>projetos</a:t>
            </a:r>
            <a:r>
              <a:rPr lang="pt-PT" dirty="0" smtClean="0">
                <a:solidFill>
                  <a:srgbClr val="FFFF00"/>
                </a:solidFill>
              </a:rPr>
              <a:t> de cooperação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338086"/>
            <a:ext cx="87967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Parceria conjunta com a APL e a Empresa Portuária de Cabinda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	Formação de quadros portuários e marítimos do porto de Cabinda;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 	Intercâmbio de professores, especialistas, técnicos e estudantes;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 	Desenvolvimento de ferramentas “E-</a:t>
            </a:r>
            <a:r>
              <a:rPr lang="pt-PT" dirty="0" err="1" smtClean="0">
                <a:solidFill>
                  <a:schemeClr val="bg1"/>
                </a:solidFill>
              </a:rPr>
              <a:t>learning</a:t>
            </a:r>
            <a:r>
              <a:rPr lang="pt-PT" dirty="0" smtClean="0">
                <a:solidFill>
                  <a:schemeClr val="bg1"/>
                </a:solidFill>
              </a:rPr>
              <a:t>”</a:t>
            </a:r>
            <a:endParaRPr lang="pt-PT" dirty="0">
              <a:solidFill>
                <a:schemeClr val="bg1"/>
              </a:solidFill>
            </a:endParaRP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Parceria com a Universidade de Belas, Luanda </a:t>
            </a:r>
            <a:endParaRPr lang="pt-PT" dirty="0">
              <a:solidFill>
                <a:schemeClr val="bg1"/>
              </a:solidFill>
            </a:endParaRPr>
          </a:p>
          <a:p>
            <a:pPr lvl="1" algn="just"/>
            <a:r>
              <a:rPr lang="pt-PT" dirty="0" smtClean="0">
                <a:solidFill>
                  <a:schemeClr val="bg1"/>
                </a:solidFill>
              </a:rPr>
              <a:t>	Desenvolvimento de relações de cooperação e de intercâmbio nos 	domínios do ensino e da investigação, em áreas de interesse comum, por 	meio de: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	       Intercâmbio de docentes, investigadores e estudantes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	       Organização conjunta de formações (pós-graduada e/ou inicial), 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	</a:t>
            </a:r>
            <a:r>
              <a:rPr lang="pt-PT" dirty="0" smtClean="0">
                <a:solidFill>
                  <a:schemeClr val="bg1"/>
                </a:solidFill>
              </a:rPr>
              <a:t>       eventos científicos e culturais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	       Partilha de informação pedagógica e científica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92237" y="303973"/>
            <a:ext cx="5451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1600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sz="1600" b="1" dirty="0" err="1" smtClean="0">
                <a:solidFill>
                  <a:schemeClr val="bg1"/>
                </a:solidFill>
              </a:rPr>
              <a:t>PLP’s</a:t>
            </a:r>
            <a:endParaRPr lang="pt-P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" y="2280213"/>
            <a:ext cx="9143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Parceria com o Ministério das Pescas de Angola</a:t>
            </a:r>
          </a:p>
          <a:p>
            <a:pPr lvl="1"/>
            <a:r>
              <a:rPr lang="pt-PT" dirty="0">
                <a:solidFill>
                  <a:schemeClr val="bg1"/>
                </a:solidFill>
              </a:rPr>
              <a:t>	</a:t>
            </a:r>
            <a:r>
              <a:rPr lang="pt-PT" dirty="0" smtClean="0">
                <a:solidFill>
                  <a:schemeClr val="bg1"/>
                </a:solidFill>
              </a:rPr>
              <a:t>Frequência de alunos bolseiros angolanos do MINPESCAS, nos cursos de 	Licenciatura e Mestrado ministrados na ENIDH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Cooperação </a:t>
            </a:r>
            <a:r>
              <a:rPr lang="pt-PT" dirty="0">
                <a:solidFill>
                  <a:schemeClr val="bg1"/>
                </a:solidFill>
              </a:rPr>
              <a:t>com as Autoridades Marítimas de Moçambique (</a:t>
            </a:r>
            <a:r>
              <a:rPr lang="pt-PT" dirty="0" smtClean="0">
                <a:solidFill>
                  <a:schemeClr val="bg1"/>
                </a:solidFill>
              </a:rPr>
              <a:t>SAFMAR – Serviço Nacional de Administração e Fiscalização Marítima) </a:t>
            </a:r>
            <a:r>
              <a:rPr lang="pt-PT" dirty="0">
                <a:solidFill>
                  <a:schemeClr val="bg1"/>
                </a:solidFill>
              </a:rPr>
              <a:t>e a Escola Náutica de Moçambique na partilha de informação pedagógica e curricular</a:t>
            </a:r>
          </a:p>
          <a:p>
            <a:endParaRPr lang="pt-PT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Parceria com o Centro de Formação Náutica/Instituto Superior de Engenharia e Ciências do Mar/Departamento de Engenharia e Ciências do Mar  da Universidade de </a:t>
            </a:r>
            <a:r>
              <a:rPr lang="pt-PT" dirty="0">
                <a:solidFill>
                  <a:schemeClr val="bg1"/>
                </a:solidFill>
              </a:rPr>
              <a:t>C</a:t>
            </a:r>
            <a:r>
              <a:rPr lang="pt-PT" dirty="0" smtClean="0">
                <a:solidFill>
                  <a:schemeClr val="bg1"/>
                </a:solidFill>
              </a:rPr>
              <a:t>abo Verde</a:t>
            </a:r>
          </a:p>
          <a:p>
            <a:endParaRPr lang="pt-PT" dirty="0"/>
          </a:p>
          <a:p>
            <a:endParaRPr lang="pt-PT" dirty="0" smtClean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92237" y="303973"/>
            <a:ext cx="5451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1600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sz="1600" b="1" dirty="0" err="1" smtClean="0">
                <a:solidFill>
                  <a:schemeClr val="bg1"/>
                </a:solidFill>
              </a:rPr>
              <a:t>PLP’s</a:t>
            </a:r>
            <a:endParaRPr lang="pt-P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65005" y="2052608"/>
            <a:ext cx="8758237" cy="36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</a:rPr>
              <a:t> </a:t>
            </a:r>
            <a:r>
              <a:rPr lang="pt-PT" sz="2000" dirty="0" smtClean="0">
                <a:solidFill>
                  <a:schemeClr val="bg1"/>
                </a:solidFill>
              </a:rPr>
              <a:t>Forte dinâmica de crescimento: 2004 - 300 alunos       2012 - 700 alunos</a:t>
            </a:r>
          </a:p>
          <a:p>
            <a:pPr algn="just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endParaRPr lang="pt-PT" sz="1000" dirty="0" smtClean="0">
              <a:solidFill>
                <a:schemeClr val="bg1"/>
              </a:solidFill>
            </a:endParaRPr>
          </a:p>
          <a:p>
            <a:pPr algn="just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sz="2000" dirty="0" smtClean="0">
                <a:solidFill>
                  <a:schemeClr val="bg1"/>
                </a:solidFill>
              </a:rPr>
              <a:t> Credibilidade Académica/ Profissional (Graus Académicos/ Certificação  STCW/ Certificação de Qualidade)</a:t>
            </a:r>
          </a:p>
          <a:p>
            <a:pPr algn="just">
              <a:spcBef>
                <a:spcPct val="25000"/>
              </a:spcBef>
              <a:buSzPct val="125000"/>
            </a:pPr>
            <a:endParaRPr lang="pt-PT" sz="1000" dirty="0" smtClean="0">
              <a:solidFill>
                <a:schemeClr val="bg1"/>
              </a:solidFill>
            </a:endParaRPr>
          </a:p>
          <a:p>
            <a:pPr algn="just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sz="2000" dirty="0" smtClean="0">
                <a:solidFill>
                  <a:schemeClr val="bg1"/>
                </a:solidFill>
              </a:rPr>
              <a:t> Taxa de empregabilidade muito positiva (cerca de 90%)</a:t>
            </a:r>
            <a:endParaRPr lang="pt-PT" sz="2000" i="1" dirty="0" smtClean="0">
              <a:solidFill>
                <a:srgbClr val="FFC000"/>
              </a:solidFill>
            </a:endParaRPr>
          </a:p>
          <a:p>
            <a:pPr algn="just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endParaRPr lang="pt-PT" sz="1000" dirty="0" smtClean="0">
              <a:solidFill>
                <a:schemeClr val="bg1"/>
              </a:solidFill>
            </a:endParaRPr>
          </a:p>
          <a:p>
            <a:pPr algn="just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sz="2000" dirty="0" smtClean="0">
                <a:solidFill>
                  <a:schemeClr val="bg1"/>
                </a:solidFill>
              </a:rPr>
              <a:t> Crescente abertura da ENIDH ao “exterior” (meio empresarial/parcerias com outras Instituições de Ensino Superior)</a:t>
            </a:r>
          </a:p>
          <a:p>
            <a:pPr algn="just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endParaRPr lang="pt-PT" sz="1000" dirty="0" smtClean="0">
              <a:solidFill>
                <a:srgbClr val="FFC000"/>
              </a:solidFill>
            </a:endParaRPr>
          </a:p>
          <a:p>
            <a:pPr algn="just">
              <a:spcBef>
                <a:spcPts val="600"/>
              </a:spcBef>
              <a:buSzPct val="125000"/>
              <a:buFontTx/>
              <a:buBlip>
                <a:blip r:embed="rId3"/>
              </a:buBlip>
            </a:pPr>
            <a:r>
              <a:rPr lang="pt-PT" sz="2000" dirty="0" smtClean="0">
                <a:solidFill>
                  <a:srgbClr val="FFC000"/>
                </a:solidFill>
              </a:rPr>
              <a:t> </a:t>
            </a:r>
            <a:r>
              <a:rPr lang="pt-PT" sz="2000" dirty="0" smtClean="0">
                <a:solidFill>
                  <a:schemeClr val="bg1"/>
                </a:solidFill>
              </a:rPr>
              <a:t>Aposta no desenvolvimento de projectos internacionais, com especial vocação para parcerias com os países da CPLP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3" name="Rectângulo 1"/>
          <p:cNvSpPr>
            <a:spLocks noChangeArrowheads="1"/>
          </p:cNvSpPr>
          <p:nvPr/>
        </p:nvSpPr>
        <p:spPr bwMode="auto">
          <a:xfrm>
            <a:off x="2221393" y="1458394"/>
            <a:ext cx="4095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b="1" dirty="0" smtClean="0">
                <a:solidFill>
                  <a:schemeClr val="bg1"/>
                </a:solidFill>
              </a:rPr>
              <a:t>ENIDH – </a:t>
            </a:r>
            <a:r>
              <a:rPr lang="pt-PT" b="1" dirty="0" smtClean="0">
                <a:solidFill>
                  <a:schemeClr val="bg1"/>
                </a:solidFill>
              </a:rPr>
              <a:t>Principais Linhas de Força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6372097" y="2209691"/>
            <a:ext cx="300942" cy="116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Apresentação geral das actividades da ENIDH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39838" y="1513686"/>
            <a:ext cx="82064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rgbClr val="FFFF00"/>
                </a:solidFill>
              </a:rPr>
              <a:t>Cooperação Cabo Verde</a:t>
            </a:r>
            <a:endParaRPr lang="pt-PT" sz="2000" dirty="0">
              <a:solidFill>
                <a:srgbClr val="FFFF00"/>
              </a:solidFill>
            </a:endParaRPr>
          </a:p>
          <a:p>
            <a:endParaRPr lang="pt-PT" dirty="0" smtClean="0">
              <a:solidFill>
                <a:schemeClr val="bg1"/>
              </a:solidFill>
            </a:endParaRPr>
          </a:p>
          <a:p>
            <a:endParaRPr lang="pt-PT" dirty="0" smtClean="0">
              <a:solidFill>
                <a:schemeClr val="bg1"/>
              </a:solidFill>
            </a:endParaRPr>
          </a:p>
          <a:p>
            <a:r>
              <a:rPr lang="pt-PT" dirty="0" smtClean="0">
                <a:solidFill>
                  <a:schemeClr val="bg1"/>
                </a:solidFill>
              </a:rPr>
              <a:t>1992 </a:t>
            </a:r>
            <a:r>
              <a:rPr lang="pt-PT" dirty="0">
                <a:solidFill>
                  <a:schemeClr val="bg1"/>
                </a:solidFill>
              </a:rPr>
              <a:t>– Centro de Formação Náutica – CFN</a:t>
            </a:r>
          </a:p>
          <a:p>
            <a:r>
              <a:rPr lang="pt-PT" dirty="0">
                <a:solidFill>
                  <a:schemeClr val="bg1"/>
                </a:solidFill>
              </a:rPr>
              <a:t>1995 – Instituto Superior de Engenharia e Ciências do Mar – ISECMAR</a:t>
            </a:r>
          </a:p>
          <a:p>
            <a:r>
              <a:rPr lang="pt-PT" dirty="0">
                <a:solidFill>
                  <a:schemeClr val="bg1"/>
                </a:solidFill>
              </a:rPr>
              <a:t>2008 – Departamento de Engenharia e Ciências do Mar </a:t>
            </a:r>
            <a:r>
              <a:rPr lang="pt-PT" dirty="0" smtClean="0">
                <a:solidFill>
                  <a:schemeClr val="bg1"/>
                </a:solidFill>
              </a:rPr>
              <a:t>– DECMAR;             	Universidade de Cabo </a:t>
            </a:r>
            <a:r>
              <a:rPr lang="pt-PT" dirty="0">
                <a:solidFill>
                  <a:schemeClr val="bg1"/>
                </a:solidFill>
              </a:rPr>
              <a:t>V</a:t>
            </a:r>
            <a:r>
              <a:rPr lang="pt-PT" dirty="0" smtClean="0">
                <a:solidFill>
                  <a:schemeClr val="bg1"/>
                </a:solidFill>
              </a:rPr>
              <a:t>erde</a:t>
            </a:r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 </a:t>
            </a:r>
            <a:endParaRPr lang="pt-PT" dirty="0" smtClean="0">
              <a:solidFill>
                <a:schemeClr val="bg1"/>
              </a:solidFill>
            </a:endParaRPr>
          </a:p>
          <a:p>
            <a:r>
              <a:rPr lang="pt-PT" i="1" dirty="0" smtClean="0">
                <a:solidFill>
                  <a:schemeClr val="bg1"/>
                </a:solidFill>
              </a:rPr>
              <a:t>Cooperação </a:t>
            </a:r>
            <a:r>
              <a:rPr lang="pt-PT" i="1" dirty="0">
                <a:solidFill>
                  <a:schemeClr val="bg1"/>
                </a:solidFill>
              </a:rPr>
              <a:t>nas seguintes áreas de </a:t>
            </a:r>
            <a:r>
              <a:rPr lang="pt-PT" i="1" dirty="0" smtClean="0">
                <a:solidFill>
                  <a:schemeClr val="bg1"/>
                </a:solidFill>
              </a:rPr>
              <a:t>formação: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Pilotagem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Engenharia de Máquinas Marítimas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Engenharia de </a:t>
            </a:r>
            <a:r>
              <a:rPr lang="pt-PT" dirty="0" err="1">
                <a:solidFill>
                  <a:schemeClr val="bg1"/>
                </a:solidFill>
              </a:rPr>
              <a:t>Radiotecnia</a:t>
            </a:r>
            <a:r>
              <a:rPr lang="pt-PT" dirty="0">
                <a:solidFill>
                  <a:schemeClr val="bg1"/>
                </a:solidFill>
              </a:rPr>
              <a:t> e </a:t>
            </a:r>
            <a:r>
              <a:rPr lang="pt-PT" dirty="0" err="1">
                <a:solidFill>
                  <a:schemeClr val="bg1"/>
                </a:solidFill>
              </a:rPr>
              <a:t>Eletrónica</a:t>
            </a:r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Transportes Marítimos e Portos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Certificação de Qualificação e Especialização STCW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92237" y="303973"/>
            <a:ext cx="5451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1600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sz="1600" b="1" dirty="0" err="1" smtClean="0">
                <a:solidFill>
                  <a:schemeClr val="bg1"/>
                </a:solidFill>
              </a:rPr>
              <a:t>PLP’s</a:t>
            </a:r>
            <a:endParaRPr lang="pt-P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957993" y="1953290"/>
            <a:ext cx="7454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Colaboração na criação e definição dos programas e planos de estudo</a:t>
            </a:r>
            <a:r>
              <a:rPr lang="pt-PT" dirty="0" smtClean="0">
                <a:solidFill>
                  <a:schemeClr val="bg1"/>
                </a:solidFill>
              </a:rPr>
              <a:t>:</a:t>
            </a:r>
          </a:p>
          <a:p>
            <a:endParaRPr lang="pt-PT" dirty="0" smtClean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i="1" dirty="0">
                <a:solidFill>
                  <a:schemeClr val="bg1"/>
                </a:solidFill>
              </a:rPr>
              <a:t>Cursos </a:t>
            </a:r>
            <a:r>
              <a:rPr lang="pt-PT" i="1" dirty="0" smtClean="0">
                <a:solidFill>
                  <a:schemeClr val="bg1"/>
                </a:solidFill>
              </a:rPr>
              <a:t>de Formação de Oficias da Marinha Mercante (Pilotagem</a:t>
            </a:r>
            <a:r>
              <a:rPr lang="pt-PT" i="1" dirty="0">
                <a:solidFill>
                  <a:schemeClr val="bg1"/>
                </a:solidFill>
              </a:rPr>
              <a:t>, Engenharia de Máquinas Marítimas e </a:t>
            </a:r>
            <a:r>
              <a:rPr lang="pt-PT" i="1" dirty="0" err="1" smtClean="0">
                <a:solidFill>
                  <a:schemeClr val="bg1"/>
                </a:solidFill>
              </a:rPr>
              <a:t>Radiotecnia</a:t>
            </a:r>
            <a:r>
              <a:rPr lang="pt-PT" i="1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i="1" dirty="0">
                <a:solidFill>
                  <a:schemeClr val="bg1"/>
                </a:solidFill>
              </a:rPr>
              <a:t>Bacharelato e Licenciatura em Planeamento e Administração de Transportes </a:t>
            </a:r>
            <a:r>
              <a:rPr lang="pt-PT" i="1" dirty="0" smtClean="0">
                <a:solidFill>
                  <a:schemeClr val="bg1"/>
                </a:solidFill>
              </a:rPr>
              <a:t>Marítimos</a:t>
            </a:r>
          </a:p>
          <a:p>
            <a:pPr marL="285750" indent="-285750">
              <a:buFont typeface="Arial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i="1" dirty="0">
                <a:solidFill>
                  <a:schemeClr val="bg1"/>
                </a:solidFill>
              </a:rPr>
              <a:t>Licenciatura em Gestão de Transportes </a:t>
            </a:r>
            <a:r>
              <a:rPr lang="pt-PT" i="1" dirty="0" smtClean="0">
                <a:solidFill>
                  <a:schemeClr val="bg1"/>
                </a:solidFill>
              </a:rPr>
              <a:t>Marítimos</a:t>
            </a:r>
          </a:p>
          <a:p>
            <a:pPr marL="285750" indent="-285750">
              <a:buFont typeface="Arial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i="1" dirty="0">
                <a:solidFill>
                  <a:schemeClr val="bg1"/>
                </a:solidFill>
              </a:rPr>
              <a:t>Cursos de Especialização STCW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92237" y="303973"/>
            <a:ext cx="5451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1600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sz="1600" b="1" dirty="0" err="1" smtClean="0">
                <a:solidFill>
                  <a:schemeClr val="bg1"/>
                </a:solidFill>
              </a:rPr>
              <a:t>PLP’s</a:t>
            </a:r>
            <a:endParaRPr lang="pt-P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48179" y="1324951"/>
            <a:ext cx="81039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 err="1" smtClean="0">
                <a:solidFill>
                  <a:schemeClr val="bg1"/>
                </a:solidFill>
              </a:rPr>
              <a:t>Atividades</a:t>
            </a:r>
            <a:r>
              <a:rPr lang="pt-PT" i="1" dirty="0" smtClean="0">
                <a:solidFill>
                  <a:schemeClr val="bg1"/>
                </a:solidFill>
              </a:rPr>
              <a:t> desenvolvidas:</a:t>
            </a:r>
            <a:endParaRPr lang="pt-PT" i="1" dirty="0" smtClean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Atualização</a:t>
            </a:r>
            <a:r>
              <a:rPr lang="pt-PT" sz="1600" dirty="0">
                <a:solidFill>
                  <a:schemeClr val="bg1"/>
                </a:solidFill>
              </a:rPr>
              <a:t> constante dos Planos de Estudo e curricula de </a:t>
            </a:r>
            <a:r>
              <a:rPr lang="pt-PT" sz="1600" dirty="0" smtClean="0">
                <a:solidFill>
                  <a:schemeClr val="bg1"/>
                </a:solidFill>
              </a:rPr>
              <a:t>disciplinas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pt-PT" sz="1600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Leccionação de diversas </a:t>
            </a:r>
            <a:r>
              <a:rPr lang="pt-PT" sz="1600" dirty="0" smtClean="0">
                <a:solidFill>
                  <a:schemeClr val="bg1"/>
                </a:solidFill>
              </a:rPr>
              <a:t>disciplinas (Gestão </a:t>
            </a:r>
            <a:r>
              <a:rPr lang="pt-PT" sz="1600" dirty="0">
                <a:solidFill>
                  <a:schemeClr val="bg1"/>
                </a:solidFill>
              </a:rPr>
              <a:t>Marítima e Portuária, Gestão Técnica e Operacional de Navios, Comércio Internacional, Transporte de Cabotagem, </a:t>
            </a:r>
            <a:r>
              <a:rPr lang="pt-PT" sz="1600" dirty="0" err="1">
                <a:solidFill>
                  <a:schemeClr val="bg1"/>
                </a:solidFill>
              </a:rPr>
              <a:t>Infraestruturas</a:t>
            </a:r>
            <a:r>
              <a:rPr lang="pt-PT" sz="1600" dirty="0">
                <a:solidFill>
                  <a:schemeClr val="bg1"/>
                </a:solidFill>
              </a:rPr>
              <a:t> e Obras Portuárias, Economia Marítima, Automação e Controlo</a:t>
            </a:r>
            <a:r>
              <a:rPr lang="pt-PT" sz="1600" dirty="0" smtClean="0">
                <a:solidFill>
                  <a:schemeClr val="bg1"/>
                </a:solidFill>
              </a:rPr>
              <a:t>, Navegação e Manobra …) </a:t>
            </a:r>
            <a:endParaRPr lang="pt-PT" sz="1600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endParaRPr lang="pt-PT" sz="1600" dirty="0" smtClean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Monitorização </a:t>
            </a:r>
            <a:r>
              <a:rPr lang="pt-PT" sz="1600" dirty="0">
                <a:solidFill>
                  <a:schemeClr val="bg1"/>
                </a:solidFill>
              </a:rPr>
              <a:t>de trabalhos e </a:t>
            </a:r>
            <a:r>
              <a:rPr lang="pt-PT" sz="1600" dirty="0" err="1">
                <a:solidFill>
                  <a:schemeClr val="bg1"/>
                </a:solidFill>
              </a:rPr>
              <a:t>projetos</a:t>
            </a:r>
            <a:r>
              <a:rPr lang="pt-PT" sz="1600" dirty="0">
                <a:solidFill>
                  <a:schemeClr val="bg1"/>
                </a:solidFill>
              </a:rPr>
              <a:t> de fim de </a:t>
            </a:r>
            <a:r>
              <a:rPr lang="pt-PT" sz="1600" dirty="0" smtClean="0">
                <a:solidFill>
                  <a:schemeClr val="bg1"/>
                </a:solidFill>
              </a:rPr>
              <a:t>curso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pt-PT" sz="1600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Cursos </a:t>
            </a:r>
            <a:r>
              <a:rPr lang="pt-PT" sz="1600" dirty="0">
                <a:solidFill>
                  <a:schemeClr val="bg1"/>
                </a:solidFill>
              </a:rPr>
              <a:t>de curta duração conducentes a certificação </a:t>
            </a:r>
            <a:r>
              <a:rPr lang="pt-PT" sz="1600" dirty="0" smtClean="0">
                <a:solidFill>
                  <a:schemeClr val="bg1"/>
                </a:solidFill>
              </a:rPr>
              <a:t>marítima (Combate </a:t>
            </a:r>
            <a:r>
              <a:rPr lang="pt-PT" sz="1600" dirty="0">
                <a:solidFill>
                  <a:schemeClr val="bg1"/>
                </a:solidFill>
              </a:rPr>
              <a:t>a </a:t>
            </a:r>
            <a:r>
              <a:rPr lang="pt-PT" sz="1600" dirty="0" smtClean="0">
                <a:solidFill>
                  <a:schemeClr val="bg1"/>
                </a:solidFill>
              </a:rPr>
              <a:t>incêndios, Familiarização </a:t>
            </a:r>
            <a:r>
              <a:rPr lang="pt-PT" sz="1600" dirty="0">
                <a:solidFill>
                  <a:schemeClr val="bg1"/>
                </a:solidFill>
              </a:rPr>
              <a:t>e especialização em navios tanques petroleiros, químicos e gases </a:t>
            </a:r>
            <a:r>
              <a:rPr lang="pt-PT" sz="1600" dirty="0" smtClean="0">
                <a:solidFill>
                  <a:schemeClr val="bg1"/>
                </a:solidFill>
              </a:rPr>
              <a:t>liquefeitos, Gestão </a:t>
            </a:r>
            <a:r>
              <a:rPr lang="pt-PT" sz="1600" dirty="0">
                <a:solidFill>
                  <a:schemeClr val="bg1"/>
                </a:solidFill>
              </a:rPr>
              <a:t>de Crises e Comportamento </a:t>
            </a:r>
            <a:r>
              <a:rPr lang="pt-PT" sz="1600" dirty="0" smtClean="0">
                <a:solidFill>
                  <a:schemeClr val="bg1"/>
                </a:solidFill>
              </a:rPr>
              <a:t>Humano, Operador </a:t>
            </a:r>
            <a:r>
              <a:rPr lang="pt-PT" sz="1600" dirty="0">
                <a:solidFill>
                  <a:schemeClr val="bg1"/>
                </a:solidFill>
              </a:rPr>
              <a:t>de </a:t>
            </a:r>
            <a:r>
              <a:rPr lang="pt-PT" sz="1600" dirty="0" smtClean="0">
                <a:solidFill>
                  <a:schemeClr val="bg1"/>
                </a:solidFill>
              </a:rPr>
              <a:t>VTS …)</a:t>
            </a:r>
            <a:endParaRPr lang="pt-PT" sz="1600" dirty="0">
              <a:solidFill>
                <a:schemeClr val="bg1"/>
              </a:solidFill>
            </a:endParaRPr>
          </a:p>
          <a:p>
            <a:pPr lvl="1" algn="just"/>
            <a:endParaRPr lang="pt-PT" sz="1600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Realização </a:t>
            </a:r>
            <a:r>
              <a:rPr lang="pt-PT" sz="1600" dirty="0">
                <a:solidFill>
                  <a:schemeClr val="bg1"/>
                </a:solidFill>
              </a:rPr>
              <a:t>de seminários e </a:t>
            </a:r>
            <a:r>
              <a:rPr lang="pt-PT" sz="1600" dirty="0" smtClean="0">
                <a:solidFill>
                  <a:schemeClr val="bg1"/>
                </a:solidFill>
              </a:rPr>
              <a:t>palestras</a:t>
            </a:r>
          </a:p>
          <a:p>
            <a:pPr lvl="1" algn="just"/>
            <a:endParaRPr lang="pt-PT" sz="1600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bg1"/>
                </a:solidFill>
              </a:rPr>
              <a:t>Apoio </a:t>
            </a:r>
            <a:r>
              <a:rPr lang="pt-PT" sz="1600" dirty="0" smtClean="0">
                <a:solidFill>
                  <a:schemeClr val="bg1"/>
                </a:solidFill>
              </a:rPr>
              <a:t>bibliográfico</a:t>
            </a:r>
            <a:endParaRPr lang="pt-PT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92237" y="303973"/>
            <a:ext cx="5451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1600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sz="1600" b="1" dirty="0" err="1" smtClean="0">
                <a:solidFill>
                  <a:schemeClr val="bg1"/>
                </a:solidFill>
              </a:rPr>
              <a:t>PLP’s</a:t>
            </a:r>
            <a:endParaRPr lang="pt-P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1311292"/>
            <a:ext cx="8738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rgbClr val="FFFF00"/>
                </a:solidFill>
              </a:rPr>
              <a:t>       Principais </a:t>
            </a:r>
            <a:r>
              <a:rPr lang="pt-PT" dirty="0">
                <a:solidFill>
                  <a:srgbClr val="FFFF00"/>
                </a:solidFill>
              </a:rPr>
              <a:t>objectivos atingidos</a:t>
            </a:r>
            <a:r>
              <a:rPr lang="pt-PT" dirty="0" smtClean="0">
                <a:solidFill>
                  <a:srgbClr val="FFFF00"/>
                </a:solidFill>
              </a:rPr>
              <a:t>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Obtenção do </a:t>
            </a:r>
            <a:r>
              <a:rPr lang="pt-PT" dirty="0">
                <a:solidFill>
                  <a:schemeClr val="bg1"/>
                </a:solidFill>
              </a:rPr>
              <a:t>reconhecimento na Lista Branca </a:t>
            </a:r>
            <a:r>
              <a:rPr lang="pt-PT" dirty="0" smtClean="0">
                <a:solidFill>
                  <a:schemeClr val="bg1"/>
                </a:solidFill>
              </a:rPr>
              <a:t>da IMO, dos </a:t>
            </a:r>
            <a:r>
              <a:rPr lang="pt-PT" dirty="0">
                <a:solidFill>
                  <a:schemeClr val="bg1"/>
                </a:solidFill>
              </a:rPr>
              <a:t>Cursos de Oficiais da Marinha </a:t>
            </a:r>
            <a:r>
              <a:rPr lang="pt-PT" dirty="0" smtClean="0">
                <a:solidFill>
                  <a:schemeClr val="bg1"/>
                </a:solidFill>
              </a:rPr>
              <a:t>Mercante, ministrados em Cabo Verde.</a:t>
            </a:r>
          </a:p>
          <a:p>
            <a:pPr lvl="1" algn="just"/>
            <a:endParaRPr lang="pt-PT" dirty="0" smtClean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Realização de exames </a:t>
            </a:r>
            <a:r>
              <a:rPr lang="pt-PT" dirty="0">
                <a:solidFill>
                  <a:schemeClr val="bg1"/>
                </a:solidFill>
              </a:rPr>
              <a:t>de competência </a:t>
            </a:r>
            <a:r>
              <a:rPr lang="pt-PT" dirty="0" smtClean="0">
                <a:solidFill>
                  <a:schemeClr val="bg1"/>
                </a:solidFill>
              </a:rPr>
              <a:t>STCW, tendo em vista a certificação </a:t>
            </a:r>
            <a:r>
              <a:rPr lang="pt-PT" dirty="0">
                <a:solidFill>
                  <a:schemeClr val="bg1"/>
                </a:solidFill>
              </a:rPr>
              <a:t>dos marítimos de Cabo Verde (em colaboração com a </a:t>
            </a:r>
            <a:r>
              <a:rPr lang="pt-PT" dirty="0" err="1" smtClean="0">
                <a:solidFill>
                  <a:schemeClr val="bg1"/>
                </a:solidFill>
              </a:rPr>
              <a:t>Direção-Geral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de Marinha e Portos de Cabo Verde e o IPTM de Portugal)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pt-PT" dirty="0" smtClean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Atualização</a:t>
            </a:r>
            <a:r>
              <a:rPr lang="pt-PT" dirty="0" smtClean="0">
                <a:solidFill>
                  <a:schemeClr val="bg1"/>
                </a:solidFill>
              </a:rPr>
              <a:t> dos conhecimentos e competências obrigatórios </a:t>
            </a:r>
            <a:r>
              <a:rPr lang="pt-PT" dirty="0">
                <a:solidFill>
                  <a:schemeClr val="bg1"/>
                </a:solidFill>
              </a:rPr>
              <a:t>da Convenção STCW, </a:t>
            </a:r>
            <a:r>
              <a:rPr lang="pt-PT" dirty="0" smtClean="0">
                <a:solidFill>
                  <a:schemeClr val="bg1"/>
                </a:solidFill>
              </a:rPr>
              <a:t>e suas emendas</a:t>
            </a:r>
            <a:endParaRPr lang="pt-PT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Criação e implementação da </a:t>
            </a:r>
            <a:r>
              <a:rPr lang="pt-PT" dirty="0">
                <a:solidFill>
                  <a:schemeClr val="bg1"/>
                </a:solidFill>
              </a:rPr>
              <a:t>oferta formativa em transportes marítimos e portos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Cooperação bilateral com a vinda de docentes e discentes cabo-verdianos à ENIDH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92237" y="303973"/>
            <a:ext cx="5451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1600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sz="1600" b="1" dirty="0" err="1" smtClean="0">
                <a:solidFill>
                  <a:schemeClr val="bg1"/>
                </a:solidFill>
              </a:rPr>
              <a:t>PLP’s</a:t>
            </a:r>
            <a:endParaRPr lang="pt-P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51410" y="1619842"/>
            <a:ext cx="81717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Implementação em 1992 dos primeiros cursos superiores em Cabo Verde (Curso de Planeamento e Administração de Transportes Marítimos</a:t>
            </a:r>
            <a:r>
              <a:rPr lang="pt-PT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Implementação em 1995 dos primeiros cursos complementares de Pilotagem e de Máquinas Marítimas ministrados em Cabo </a:t>
            </a:r>
            <a:r>
              <a:rPr lang="pt-PT" dirty="0" smtClean="0">
                <a:solidFill>
                  <a:schemeClr val="bg1"/>
                </a:solidFill>
              </a:rPr>
              <a:t>Verde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Implementação do Curso Complementar de </a:t>
            </a:r>
            <a:r>
              <a:rPr lang="pt-PT" dirty="0" err="1" smtClean="0">
                <a:solidFill>
                  <a:schemeClr val="bg1"/>
                </a:solidFill>
              </a:rPr>
              <a:t>Radiotecnia</a:t>
            </a:r>
            <a:endParaRPr lang="pt-PT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Implementação da 2ª fase do Curso de Planeamento e Transportes Marítimos (Licenciatura e estágio em 1997</a:t>
            </a:r>
            <a:r>
              <a:rPr lang="pt-PT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Criação dum ramo de Sistemas </a:t>
            </a:r>
            <a:r>
              <a:rPr lang="pt-PT" dirty="0" err="1">
                <a:solidFill>
                  <a:schemeClr val="bg1"/>
                </a:solidFill>
              </a:rPr>
              <a:t>Eletrónicos</a:t>
            </a:r>
            <a:r>
              <a:rPr lang="pt-PT" dirty="0">
                <a:solidFill>
                  <a:schemeClr val="bg1"/>
                </a:solidFill>
              </a:rPr>
              <a:t> Marítimos no âmbito do Curso de Bacharelato em Engenharia </a:t>
            </a:r>
            <a:r>
              <a:rPr lang="pt-PT" dirty="0" err="1">
                <a:solidFill>
                  <a:schemeClr val="bg1"/>
                </a:solidFill>
              </a:rPr>
              <a:t>Elétrica</a:t>
            </a:r>
            <a:r>
              <a:rPr lang="pt-PT" dirty="0">
                <a:solidFill>
                  <a:schemeClr val="bg1"/>
                </a:solidFill>
              </a:rPr>
              <a:t> e </a:t>
            </a:r>
            <a:r>
              <a:rPr lang="pt-PT" dirty="0" err="1">
                <a:solidFill>
                  <a:schemeClr val="bg1"/>
                </a:solidFill>
              </a:rPr>
              <a:t>Eletrónica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b="1" dirty="0" err="1" smtClean="0">
                <a:solidFill>
                  <a:schemeClr val="bg1"/>
                </a:solidFill>
              </a:rPr>
              <a:t>PLP’s</a:t>
            </a:r>
            <a:endParaRPr lang="pt-PT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44007" y="1617858"/>
            <a:ext cx="81601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FF00"/>
                </a:solidFill>
              </a:rPr>
              <a:t>Principais razões para </a:t>
            </a:r>
            <a:r>
              <a:rPr lang="pt-PT" dirty="0" smtClean="0">
                <a:solidFill>
                  <a:srgbClr val="FFFF00"/>
                </a:solidFill>
              </a:rPr>
              <a:t>esta ampla e profícua experiência </a:t>
            </a:r>
            <a:r>
              <a:rPr lang="pt-PT" dirty="0">
                <a:solidFill>
                  <a:srgbClr val="FFFF00"/>
                </a:solidFill>
              </a:rPr>
              <a:t>de cooperação</a:t>
            </a:r>
            <a:r>
              <a:rPr lang="pt-PT" dirty="0" smtClean="0">
                <a:solidFill>
                  <a:srgbClr val="FFFF00"/>
                </a:solidFill>
              </a:rPr>
              <a:t>:</a:t>
            </a:r>
          </a:p>
          <a:p>
            <a:endParaRPr lang="pt-PT" dirty="0">
              <a:solidFill>
                <a:srgbClr val="FFFF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Apoio e envolvimento institucional </a:t>
            </a:r>
            <a:r>
              <a:rPr lang="pt-PT" dirty="0">
                <a:solidFill>
                  <a:schemeClr val="bg1"/>
                </a:solidFill>
              </a:rPr>
              <a:t>e </a:t>
            </a:r>
            <a:r>
              <a:rPr lang="pt-PT" dirty="0" smtClean="0">
                <a:solidFill>
                  <a:schemeClr val="bg1"/>
                </a:solidFill>
              </a:rPr>
              <a:t>estatal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A grande </a:t>
            </a:r>
            <a:r>
              <a:rPr lang="pt-PT" dirty="0" smtClean="0">
                <a:solidFill>
                  <a:schemeClr val="bg1"/>
                </a:solidFill>
              </a:rPr>
              <a:t>cordialidade, amizade e empenhamento entre </a:t>
            </a:r>
            <a:r>
              <a:rPr lang="pt-PT" dirty="0">
                <a:solidFill>
                  <a:schemeClr val="bg1"/>
                </a:solidFill>
              </a:rPr>
              <a:t>as </a:t>
            </a:r>
            <a:r>
              <a:rPr lang="pt-PT" dirty="0" smtClean="0">
                <a:solidFill>
                  <a:schemeClr val="bg1"/>
                </a:solidFill>
              </a:rPr>
              <a:t>partes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A </a:t>
            </a:r>
            <a:r>
              <a:rPr lang="pt-PT" dirty="0">
                <a:solidFill>
                  <a:schemeClr val="bg1"/>
                </a:solidFill>
              </a:rPr>
              <a:t>importância de grande parte dos docentes do ISECMAR terem sido formados na </a:t>
            </a:r>
            <a:r>
              <a:rPr lang="pt-PT" dirty="0" smtClean="0">
                <a:solidFill>
                  <a:schemeClr val="bg1"/>
                </a:solidFill>
              </a:rPr>
              <a:t>ENIDH</a:t>
            </a:r>
          </a:p>
          <a:p>
            <a:pPr lvl="1"/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Deslocação de docentes </a:t>
            </a:r>
            <a:r>
              <a:rPr lang="pt-PT" dirty="0" smtClean="0">
                <a:solidFill>
                  <a:schemeClr val="bg1"/>
                </a:solidFill>
              </a:rPr>
              <a:t>de Cabo Verde à ENIDH</a:t>
            </a:r>
          </a:p>
          <a:p>
            <a:pPr lvl="1"/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Visitas de estudo de discentes a Portugal acompanhados por docentes da ENIDH, particularmente aos portos nacionais.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Projectos estratégicos em parceria com os </a:t>
            </a:r>
            <a:r>
              <a:rPr lang="pt-PT" b="1" dirty="0" err="1" smtClean="0">
                <a:solidFill>
                  <a:schemeClr val="bg1"/>
                </a:solidFill>
              </a:rPr>
              <a:t>PLP’s</a:t>
            </a:r>
            <a:endParaRPr lang="pt-PT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009"/>
          <p:cNvPicPr>
            <a:picLocks noChangeAspect="1" noChangeArrowheads="1"/>
          </p:cNvPicPr>
          <p:nvPr/>
        </p:nvPicPr>
        <p:blipFill>
          <a:blip r:embed="rId3" cstate="print"/>
          <a:srcRect l="14075" t="9229" r="3072" b="12285"/>
          <a:stretch>
            <a:fillRect/>
          </a:stretch>
        </p:blipFill>
        <p:spPr bwMode="auto">
          <a:xfrm>
            <a:off x="3745735" y="660877"/>
            <a:ext cx="5398265" cy="312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1"/>
          <p:cNvSpPr>
            <a:spLocks noChangeArrowheads="1"/>
          </p:cNvSpPr>
          <p:nvPr/>
        </p:nvSpPr>
        <p:spPr bwMode="auto">
          <a:xfrm>
            <a:off x="1097336" y="3618630"/>
            <a:ext cx="1383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chemeClr val="bg1"/>
                </a:solidFill>
              </a:rPr>
              <a:t>AGENDA: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6295" y="4409185"/>
            <a:ext cx="8633861" cy="151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SzPct val="125000"/>
              <a:buFontTx/>
              <a:buBlip>
                <a:blip r:embed="rId4"/>
              </a:buBlip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geral das actividades da ENIDH</a:t>
            </a:r>
          </a:p>
          <a:p>
            <a:pPr algn="just">
              <a:spcBef>
                <a:spcPts val="1200"/>
              </a:spcBef>
              <a:buSzPct val="125000"/>
              <a:buFontTx/>
              <a:buBlip>
                <a:blip r:embed="rId4"/>
              </a:buBlip>
            </a:pPr>
            <a:r>
              <a:rPr lang="pt-PT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Projectos estratégicos em parceria com países da CPLP</a:t>
            </a:r>
          </a:p>
          <a:p>
            <a:pPr algn="just">
              <a:spcBef>
                <a:spcPts val="1200"/>
              </a:spcBef>
              <a:buSzPct val="125000"/>
              <a:buFontTx/>
              <a:buBlip>
                <a:blip r:embed="rId4"/>
              </a:buBlip>
            </a:pPr>
            <a:r>
              <a:rPr lang="pt-PT" sz="2000" b="1" dirty="0" smtClean="0">
                <a:solidFill>
                  <a:schemeClr val="bg1"/>
                </a:solidFill>
              </a:rPr>
              <a:t> Conclusões</a:t>
            </a:r>
          </a:p>
          <a:p>
            <a:pPr algn="just">
              <a:spcBef>
                <a:spcPct val="25000"/>
              </a:spcBef>
              <a:buSzPct val="125000"/>
              <a:buFontTx/>
              <a:buBlip>
                <a:blip r:embed="rId4"/>
              </a:buBlip>
            </a:pPr>
            <a:endParaRPr lang="pt-PT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47238" y="1976423"/>
            <a:ext cx="82874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Continuar a apostar no desenvolvimento e aprofundamento dos laços de cooperação, </a:t>
            </a:r>
            <a:r>
              <a:rPr lang="pt-PT" dirty="0">
                <a:solidFill>
                  <a:schemeClr val="bg1"/>
                </a:solidFill>
              </a:rPr>
              <a:t>através do reforço da </a:t>
            </a:r>
            <a:r>
              <a:rPr lang="pt-PT" dirty="0" smtClean="0">
                <a:solidFill>
                  <a:schemeClr val="bg1"/>
                </a:solidFill>
              </a:rPr>
              <a:t>ligação </a:t>
            </a:r>
            <a:r>
              <a:rPr lang="pt-PT" dirty="0">
                <a:solidFill>
                  <a:schemeClr val="bg1"/>
                </a:solidFill>
              </a:rPr>
              <a:t>com os países de língua portuguesa, tendo em vista a </a:t>
            </a:r>
            <a:r>
              <a:rPr lang="pt-PT" dirty="0" smtClean="0">
                <a:solidFill>
                  <a:schemeClr val="bg1"/>
                </a:solidFill>
              </a:rPr>
              <a:t>colaboração </a:t>
            </a:r>
            <a:r>
              <a:rPr lang="pt-PT" dirty="0">
                <a:solidFill>
                  <a:schemeClr val="bg1"/>
                </a:solidFill>
              </a:rPr>
              <a:t>científica e técnica, nas áreas de intervenção e de formação da ENIDH, bem como </a:t>
            </a:r>
            <a:r>
              <a:rPr lang="pt-PT" dirty="0" smtClean="0">
                <a:solidFill>
                  <a:schemeClr val="bg1"/>
                </a:solidFill>
              </a:rPr>
              <a:t>intensificar </a:t>
            </a:r>
            <a:r>
              <a:rPr lang="pt-PT" dirty="0">
                <a:solidFill>
                  <a:schemeClr val="bg1"/>
                </a:solidFill>
              </a:rPr>
              <a:t>a vinda de estudantes daqueles </a:t>
            </a:r>
            <a:r>
              <a:rPr lang="pt-PT" dirty="0" smtClean="0">
                <a:solidFill>
                  <a:schemeClr val="bg1"/>
                </a:solidFill>
              </a:rPr>
              <a:t>países.</a:t>
            </a:r>
            <a:endParaRPr lang="pt-PT" dirty="0" smtClean="0">
              <a:solidFill>
                <a:schemeClr val="bg1"/>
              </a:solidFill>
            </a:endParaRP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Colaboração e envolvimento da ENIDH, a nível empresarial ou institucional, no apoio à concretização de projectos de modernização das infra-estruturas portuárias e sua gestão especializada: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Estudos de avaliação do risco e segurança dos acessos marítimos, bacias de manobra, disposição dos terminais, etc.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Formação especializada em gestão portuária e dos transportes </a:t>
            </a:r>
            <a:endParaRPr lang="pt-PT" dirty="0" smtClean="0"/>
          </a:p>
          <a:p>
            <a:r>
              <a:rPr lang="pt-PT" dirty="0" smtClean="0"/>
              <a:t>   </a:t>
            </a:r>
            <a:endParaRPr lang="pt-PT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92237" y="303973"/>
            <a:ext cx="5451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</a:rPr>
              <a:t>Conclusões</a:t>
            </a:r>
            <a:endParaRPr lang="pt-P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221491" y="1973558"/>
            <a:ext cx="869428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25000"/>
              </a:spcBef>
              <a:buSzPct val="125000"/>
              <a:buFontTx/>
              <a:buBlip>
                <a:blip r:embed="rId3"/>
              </a:buBlip>
            </a:pPr>
            <a:r>
              <a:rPr lang="pt-PT" b="1" dirty="0" smtClean="0">
                <a:solidFill>
                  <a:schemeClr val="bg1"/>
                </a:solidFill>
              </a:rPr>
              <a:t> Mestrado em Gestão Portuária - Perspectivas para futura colaboração </a:t>
            </a:r>
            <a:endParaRPr lang="pt-PT" sz="800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pt-PT" sz="800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-3367" y="1403400"/>
            <a:ext cx="9144000" cy="3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PT" sz="2400" b="1" dirty="0" smtClean="0">
                <a:solidFill>
                  <a:schemeClr val="bg1"/>
                </a:solidFill>
              </a:rPr>
              <a:t>Formação para o sector portuário e transportes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153" y="2682767"/>
            <a:ext cx="78109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Criar novas oportunidades de participação de profissionais dos diferentes Países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Abrir a oportunidade de lançar iniciativas formativas nos Países, com o apoio da ENIDH, dos portos e do sector empresarial português e dos diferentes Países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Institucionalizar um Programa estratégico de formação com a participação e o empenhamento de todos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PT" dirty="0" smtClean="0">
                <a:solidFill>
                  <a:schemeClr val="bg1"/>
                </a:solidFill>
              </a:rPr>
              <a:t>Aproveitar sinergias, conhecimento científico e capacidade organizativa da ENIDH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barra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3095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5810250" y="2698750"/>
            <a:ext cx="3235325" cy="157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1434" tIns="50717" rIns="101434" bIns="50717">
            <a:spAutoFit/>
          </a:bodyPr>
          <a:lstStyle/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>
                <a:solidFill>
                  <a:schemeClr val="bg1"/>
                </a:solidFill>
              </a:rPr>
              <a:t>PILOTAGEM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>
                <a:solidFill>
                  <a:schemeClr val="bg1"/>
                </a:solidFill>
              </a:rPr>
              <a:t>ENGENHARIA MÁQUINAS MARÍTIMAS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>
                <a:solidFill>
                  <a:schemeClr val="bg1"/>
                </a:solidFill>
              </a:rPr>
              <a:t>ENGENHARIA DE SISTEMAS ELECTRÓNICOS MARÍTIMOS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>
                <a:solidFill>
                  <a:schemeClr val="bg1"/>
                </a:solidFill>
              </a:rPr>
              <a:t>GESTÃO DE TRANSPORTES E LOGÍSTICA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>
                <a:solidFill>
                  <a:schemeClr val="bg1"/>
                </a:solidFill>
              </a:rPr>
              <a:t>GESTÃO PORTUÁRIA</a:t>
            </a:r>
          </a:p>
        </p:txBody>
      </p:sp>
      <p:pic>
        <p:nvPicPr>
          <p:cNvPr id="29699" name="Picture 9" descr="hp_logoDir"/>
          <p:cNvPicPr>
            <a:picLocks noChangeAspect="1" noChangeArrowheads="1"/>
          </p:cNvPicPr>
          <p:nvPr/>
        </p:nvPicPr>
        <p:blipFill>
          <a:blip r:embed="rId4" cstate="print"/>
          <a:srcRect t="24962" b="28615"/>
          <a:stretch>
            <a:fillRect/>
          </a:stretch>
        </p:blipFill>
        <p:spPr bwMode="auto">
          <a:xfrm>
            <a:off x="0" y="0"/>
            <a:ext cx="914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0" y="6272213"/>
            <a:ext cx="9144000" cy="793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5740400" y="198438"/>
            <a:ext cx="3403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Av. Eng. Bonneville Franco</a:t>
            </a:r>
          </a:p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2770-058 - Paço d'Arcos</a:t>
            </a:r>
          </a:p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Tel: 214 460 010 - Fax: 214 429 546</a:t>
            </a:r>
          </a:p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Email: info@enautica.pt  -  Web: www.enautica.pt </a:t>
            </a:r>
          </a:p>
        </p:txBody>
      </p:sp>
      <p:pic>
        <p:nvPicPr>
          <p:cNvPr id="29702" name="Picture 15" descr="hp_logoEs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19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7"/>
          <p:cNvPicPr>
            <a:picLocks noChangeAspect="1" noChangeArrowheads="1"/>
          </p:cNvPicPr>
          <p:nvPr/>
        </p:nvPicPr>
        <p:blipFill>
          <a:blip r:embed="rId6" cstate="print"/>
          <a:srcRect t="5713" b="3990"/>
          <a:stretch>
            <a:fillRect/>
          </a:stretch>
        </p:blipFill>
        <p:spPr bwMode="auto">
          <a:xfrm>
            <a:off x="0" y="1041400"/>
            <a:ext cx="91440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" y="887412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barra_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3095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55962" y="4268646"/>
            <a:ext cx="58880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101434" tIns="50717" rIns="101434" bIns="50717">
            <a:spAutoFit/>
          </a:bodyPr>
          <a:lstStyle/>
          <a:p>
            <a:pPr algn="ctr" defTabSz="1014413">
              <a:spcBef>
                <a:spcPct val="25000"/>
              </a:spcBef>
              <a:spcAft>
                <a:spcPct val="15000"/>
              </a:spcAft>
              <a:defRPr/>
            </a:pPr>
            <a:r>
              <a:rPr lang="pt-PT" sz="1300" b="1" dirty="0" smtClean="0">
                <a:solidFill>
                  <a:srgbClr val="001F3E"/>
                </a:solidFill>
                <a:cs typeface="+mn-cs"/>
              </a:rPr>
              <a:t>            CET </a:t>
            </a:r>
            <a:r>
              <a:rPr lang="pt-PT" sz="1300" b="1" dirty="0">
                <a:solidFill>
                  <a:srgbClr val="001F3E"/>
                </a:solidFill>
                <a:cs typeface="+mn-cs"/>
              </a:rPr>
              <a:t>– CURSOS </a:t>
            </a:r>
            <a:r>
              <a:rPr lang="pt-PT" sz="1300" b="1" dirty="0" smtClean="0">
                <a:solidFill>
                  <a:srgbClr val="001F3E"/>
                </a:solidFill>
                <a:cs typeface="+mn-cs"/>
              </a:rPr>
              <a:t>de ESPECIALIZAÇÃO TECNOLÓGICA</a:t>
            </a:r>
            <a:endParaRPr lang="pt-PT" sz="1300" b="1" dirty="0">
              <a:solidFill>
                <a:srgbClr val="001F3E"/>
              </a:solidFill>
              <a:cs typeface="+mn-cs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421529" y="4640262"/>
            <a:ext cx="4082356" cy="1287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1434" tIns="50717" rIns="101434" bIns="50717">
            <a:spAutoFit/>
          </a:bodyPr>
          <a:lstStyle/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ELECTRÓNICA E AUTOMAÇÃO NAVAL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MANUTENÇÃO MECÂNICA NAVAL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EXPLORAÇÃO DO TRANSPORTE RODOVIÁRIO DE MERCADORIAS (PARCERIA </a:t>
            </a:r>
            <a:r>
              <a:rPr lang="pt-PT" sz="1100" b="1" dirty="0" smtClean="0">
                <a:solidFill>
                  <a:srgbClr val="FFFF00"/>
                </a:solidFill>
              </a:rPr>
              <a:t>ANTRAM/</a:t>
            </a:r>
            <a:r>
              <a:rPr lang="pt-PT" sz="1100" b="1" dirty="0" err="1" smtClean="0">
                <a:solidFill>
                  <a:srgbClr val="FFFF00"/>
                </a:solidFill>
              </a:rPr>
              <a:t>IPtrans</a:t>
            </a:r>
            <a:r>
              <a:rPr lang="pt-PT" sz="1100" b="1" dirty="0" smtClean="0">
                <a:solidFill>
                  <a:srgbClr val="FFFF00"/>
                </a:solidFill>
              </a:rPr>
              <a:t>)</a:t>
            </a:r>
            <a:endParaRPr lang="pt-PT" sz="1100" b="1" dirty="0">
              <a:solidFill>
                <a:srgbClr val="FFFF00"/>
              </a:solidFill>
            </a:endParaRP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TURISMO MARÍTIMO (PARCERIA  </a:t>
            </a:r>
            <a:r>
              <a:rPr lang="pt-PT" sz="1100" b="1" dirty="0" smtClean="0">
                <a:solidFill>
                  <a:srgbClr val="FFFF00"/>
                </a:solidFill>
              </a:rPr>
              <a:t>ESHTE)</a:t>
            </a:r>
            <a:endParaRPr lang="pt-PT" sz="1100" b="1" dirty="0">
              <a:solidFill>
                <a:srgbClr val="FFFF00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55963" y="2432050"/>
            <a:ext cx="58880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101434" tIns="50717" rIns="101434" bIns="50717">
            <a:spAutoFit/>
          </a:bodyPr>
          <a:lstStyle/>
          <a:p>
            <a:pPr algn="ctr" defTabSz="1014413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  <a:defRPr/>
            </a:pPr>
            <a:r>
              <a:rPr lang="pt-PT" sz="1300" b="1" dirty="0">
                <a:solidFill>
                  <a:srgbClr val="001F3E"/>
                </a:solidFill>
                <a:cs typeface="+mn-cs"/>
              </a:rPr>
              <a:t>LICENCIATURAS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421529" y="2723748"/>
            <a:ext cx="4216690" cy="13720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1434" tIns="50717" rIns="101434" bIns="50717">
            <a:spAutoFit/>
          </a:bodyPr>
          <a:lstStyle/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PILOTAGEM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ENGENHARIA MÁQUINAS </a:t>
            </a:r>
            <a:r>
              <a:rPr lang="pt-PT" sz="1100" b="1" dirty="0" smtClean="0">
                <a:solidFill>
                  <a:srgbClr val="FFFF00"/>
                </a:solidFill>
              </a:rPr>
              <a:t>MARÍTIMAS </a:t>
            </a:r>
            <a:endParaRPr lang="pt-PT" sz="1100" b="1" dirty="0">
              <a:solidFill>
                <a:srgbClr val="FFFF00"/>
              </a:solidFill>
            </a:endParaRP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ENGENHARIA DE SISTEMAS ELECTRÓNICOS MARÍTIMOS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GESTÃO DE TRANSPORTES E LOGÍSTICA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GESTÃO PORTUÁRIA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271044" y="1036017"/>
            <a:ext cx="58880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101434" tIns="50717" rIns="101434" bIns="50717">
            <a:spAutoFit/>
          </a:bodyPr>
          <a:lstStyle/>
          <a:p>
            <a:pPr algn="ctr" defTabSz="1014413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  <a:defRPr/>
            </a:pPr>
            <a:r>
              <a:rPr lang="pt-PT" sz="1300" b="1" dirty="0">
                <a:solidFill>
                  <a:srgbClr val="000058"/>
                </a:solidFill>
                <a:cs typeface="+mn-cs"/>
              </a:rPr>
              <a:t>MESTRADOS</a:t>
            </a:r>
          </a:p>
        </p:txBody>
      </p:sp>
      <p:pic>
        <p:nvPicPr>
          <p:cNvPr id="3081" name="Picture 10" descr="hp_logoDir"/>
          <p:cNvPicPr>
            <a:picLocks noChangeAspect="1" noChangeArrowheads="1"/>
          </p:cNvPicPr>
          <p:nvPr/>
        </p:nvPicPr>
        <p:blipFill>
          <a:blip r:embed="rId5" cstate="print"/>
          <a:srcRect t="24962" b="28615"/>
          <a:stretch>
            <a:fillRect/>
          </a:stretch>
        </p:blipFill>
        <p:spPr bwMode="auto">
          <a:xfrm>
            <a:off x="0" y="0"/>
            <a:ext cx="914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0" y="6272213"/>
            <a:ext cx="9144000" cy="793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5740400" y="198438"/>
            <a:ext cx="3403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Av. Eng. Bonneville Franco</a:t>
            </a:r>
          </a:p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2770-058 - Paço d'Arcos</a:t>
            </a:r>
          </a:p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Tel: 214 460 010 - Fax: 214 429 546</a:t>
            </a:r>
          </a:p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Email: info@enautica.pt  -  Web: www.enautica.pt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228975" y="5927725"/>
            <a:ext cx="58880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101434" tIns="50717" rIns="101434" bIns="50717">
            <a:spAutoFit/>
          </a:bodyPr>
          <a:lstStyle/>
          <a:p>
            <a:pPr algn="r" defTabSz="1014413">
              <a:spcBef>
                <a:spcPct val="25000"/>
              </a:spcBef>
              <a:spcAft>
                <a:spcPct val="15000"/>
              </a:spcAft>
              <a:defRPr/>
            </a:pPr>
            <a:r>
              <a:rPr lang="pt-PT" sz="1300" b="1" dirty="0" smtClean="0">
                <a:solidFill>
                  <a:srgbClr val="001F3E"/>
                </a:solidFill>
                <a:cs typeface="+mn-cs"/>
              </a:rPr>
              <a:t>CUSOS </a:t>
            </a:r>
            <a:r>
              <a:rPr lang="pt-PT" sz="1300" b="1" dirty="0">
                <a:solidFill>
                  <a:srgbClr val="001F3E"/>
                </a:solidFill>
                <a:cs typeface="+mn-cs"/>
              </a:rPr>
              <a:t>ESPECIALIZAÇÃO CONDUCENTES A CERTIFICAÇÃO STCW</a:t>
            </a: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4421530" y="1273377"/>
            <a:ext cx="4216689" cy="1101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1434" tIns="50717" rIns="101434" bIns="50717">
            <a:spAutoFit/>
          </a:bodyPr>
          <a:lstStyle/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PILOTAGEM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ENGENHARIA MÁQUINAS </a:t>
            </a:r>
            <a:r>
              <a:rPr lang="pt-PT" sz="1100" b="1" dirty="0" smtClean="0">
                <a:solidFill>
                  <a:srgbClr val="FFFF00"/>
                </a:solidFill>
              </a:rPr>
              <a:t>MARÍTIMAS (diurno e </a:t>
            </a:r>
            <a:r>
              <a:rPr lang="pt-PT" sz="1100" b="1" dirty="0" err="1" smtClean="0">
                <a:solidFill>
                  <a:srgbClr val="FFFF00"/>
                </a:solidFill>
              </a:rPr>
              <a:t>pós-loboral</a:t>
            </a:r>
            <a:r>
              <a:rPr lang="pt-PT" sz="1100" b="1" dirty="0" smtClean="0">
                <a:solidFill>
                  <a:srgbClr val="FFFF00"/>
                </a:solidFill>
              </a:rPr>
              <a:t> </a:t>
            </a:r>
            <a:endParaRPr lang="pt-PT" sz="1100" b="1" dirty="0">
              <a:solidFill>
                <a:srgbClr val="FFFF00"/>
              </a:solidFill>
            </a:endParaRP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SISTEMAS  ELECTRÓNICOS </a:t>
            </a:r>
            <a:r>
              <a:rPr lang="pt-PT" sz="1100" b="1" dirty="0" smtClean="0">
                <a:solidFill>
                  <a:srgbClr val="FFFF00"/>
                </a:solidFill>
              </a:rPr>
              <a:t>MARÍTIMOS </a:t>
            </a:r>
            <a:endParaRPr lang="pt-PT" sz="1100" b="1" dirty="0">
              <a:solidFill>
                <a:srgbClr val="FFFF00"/>
              </a:solidFill>
            </a:endParaRP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 dirty="0">
                <a:solidFill>
                  <a:srgbClr val="FFFF00"/>
                </a:solidFill>
              </a:rPr>
              <a:t>GESTÃO PORTUÁRIA</a:t>
            </a:r>
          </a:p>
        </p:txBody>
      </p:sp>
      <p:pic>
        <p:nvPicPr>
          <p:cNvPr id="3086" name="Picture 18" descr="hp_logoEs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19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 rot="19226745">
            <a:off x="-180550" y="3324554"/>
            <a:ext cx="537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C00000"/>
                </a:solidFill>
              </a:rPr>
              <a:t>OFERTAS FORMATIVAS</a:t>
            </a:r>
            <a:endParaRPr lang="pt-PT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6878" y="22931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92D050"/>
                </a:solidFill>
                <a:latin typeface="Batang" pitchFamily="18" charset="-127"/>
                <a:ea typeface="Batang" pitchFamily="18" charset="-127"/>
              </a:rPr>
              <a:t>MUITO  OBRIGADO </a:t>
            </a:r>
            <a:endParaRPr lang="pt-PT" sz="2800" b="1" dirty="0">
              <a:solidFill>
                <a:srgbClr val="92D05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21141" y="4067056"/>
            <a:ext cx="3715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hlinkClick r:id="rId2"/>
              </a:rPr>
              <a:t>www.enautica.pt</a:t>
            </a:r>
            <a:endParaRPr lang="pt-PT" sz="2400" dirty="0" smtClean="0"/>
          </a:p>
          <a:p>
            <a:pPr algn="ctr"/>
            <a:endParaRPr lang="pt-PT" sz="2400" dirty="0"/>
          </a:p>
          <a:p>
            <a:pPr algn="ctr"/>
            <a:r>
              <a:rPr lang="pt-PT" sz="2400" dirty="0" smtClean="0">
                <a:hlinkClick r:id="rId3"/>
              </a:rPr>
              <a:t>info@enautica.pt</a:t>
            </a:r>
            <a:endParaRPr lang="pt-PT" sz="2400" dirty="0" smtClean="0"/>
          </a:p>
          <a:p>
            <a:pPr algn="ctr"/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942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barra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3095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5810250" y="1292225"/>
            <a:ext cx="3235325" cy="101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1434" tIns="50717" rIns="101434" bIns="50717">
            <a:spAutoFit/>
          </a:bodyPr>
          <a:lstStyle/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>
                <a:solidFill>
                  <a:schemeClr val="bg1"/>
                </a:solidFill>
              </a:rPr>
              <a:t>ELECTRÓNICA E AUTOMAÇÃO NAVAL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>
                <a:solidFill>
                  <a:schemeClr val="bg1"/>
                </a:solidFill>
              </a:rPr>
              <a:t>MANUTENÇÃO MECÂNICA NAVAL</a:t>
            </a: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>
                <a:solidFill>
                  <a:schemeClr val="bg1"/>
                </a:solidFill>
              </a:rPr>
              <a:t>EXPLORAÇÃO DO TRANSPORTE RODOVIÁRIO DE MERCADORIAS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810250" y="2698750"/>
            <a:ext cx="3235325" cy="557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1434" tIns="50717" rIns="101434" bIns="50717">
            <a:spAutoFit/>
          </a:bodyPr>
          <a:lstStyle/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endParaRPr lang="pt-PT" sz="1100" b="1">
              <a:solidFill>
                <a:schemeClr val="bg1"/>
              </a:solidFill>
            </a:endParaRPr>
          </a:p>
          <a:p>
            <a:pPr algn="just" defTabSz="1014413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150000"/>
              <a:buFont typeface="Wingdings" pitchFamily="2" charset="2"/>
              <a:buNone/>
            </a:pPr>
            <a:r>
              <a:rPr lang="pt-PT" sz="1100" b="1">
                <a:solidFill>
                  <a:schemeClr val="bg1"/>
                </a:solidFill>
              </a:rPr>
              <a:t>GESTÃO PORTUÁRIA</a:t>
            </a:r>
          </a:p>
        </p:txBody>
      </p:sp>
      <p:pic>
        <p:nvPicPr>
          <p:cNvPr id="21508" name="Picture 9" descr="hp_logoDir"/>
          <p:cNvPicPr>
            <a:picLocks noChangeAspect="1" noChangeArrowheads="1"/>
          </p:cNvPicPr>
          <p:nvPr/>
        </p:nvPicPr>
        <p:blipFill>
          <a:blip r:embed="rId4" cstate="print"/>
          <a:srcRect t="24962" b="28615"/>
          <a:stretch>
            <a:fillRect/>
          </a:stretch>
        </p:blipFill>
        <p:spPr bwMode="auto">
          <a:xfrm>
            <a:off x="0" y="0"/>
            <a:ext cx="914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6272213"/>
            <a:ext cx="9144000" cy="793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5740400" y="198438"/>
            <a:ext cx="3403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Av. Eng. Bonneville Franco</a:t>
            </a:r>
          </a:p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2770-058 - Paço d'Arcos</a:t>
            </a:r>
          </a:p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Tel: 214 460 010 - Fax: 214 429 546</a:t>
            </a:r>
          </a:p>
          <a:p>
            <a:pPr algn="ctr" defTabSz="1014413"/>
            <a:r>
              <a:rPr lang="pt-PT" sz="1000" b="1">
                <a:solidFill>
                  <a:schemeClr val="bg1"/>
                </a:solidFill>
              </a:rPr>
              <a:t>Email: info@enautica.pt  -  Web: www.enautica.pt </a:t>
            </a:r>
          </a:p>
        </p:txBody>
      </p:sp>
      <p:pic>
        <p:nvPicPr>
          <p:cNvPr id="21511" name="Picture 15" descr="hp_logoEs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19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" y="1030288"/>
            <a:ext cx="826452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44379" y="1529202"/>
            <a:ext cx="8681256" cy="34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PT" sz="2200" dirty="0">
                <a:solidFill>
                  <a:schemeClr val="bg1"/>
                </a:solidFill>
              </a:rPr>
              <a:t>Cursos adequados a </a:t>
            </a:r>
            <a:r>
              <a:rPr lang="pt-PT" sz="2200" dirty="0" smtClean="0">
                <a:solidFill>
                  <a:schemeClr val="bg1"/>
                </a:solidFill>
              </a:rPr>
              <a:t>Bolonha -  Licenciaturas (3 </a:t>
            </a:r>
            <a:r>
              <a:rPr lang="pt-PT" sz="2200" dirty="0">
                <a:solidFill>
                  <a:schemeClr val="bg1"/>
                </a:solidFill>
              </a:rPr>
              <a:t>Anos)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98764" y="2373388"/>
            <a:ext cx="8645236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bg1"/>
                </a:solidFill>
              </a:rPr>
              <a:t>Pilotagem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bg1"/>
                </a:solidFill>
              </a:rPr>
              <a:t>Engenharia de Máquinas Marítimas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bg1"/>
                </a:solidFill>
              </a:rPr>
              <a:t>Engenharia de </a:t>
            </a:r>
            <a:r>
              <a:rPr lang="pt-PT" sz="2400" b="1" dirty="0" smtClean="0">
                <a:solidFill>
                  <a:schemeClr val="bg1"/>
                </a:solidFill>
              </a:rPr>
              <a:t>Sistemas </a:t>
            </a:r>
            <a:r>
              <a:rPr lang="pt-PT" sz="2400" b="1" dirty="0" err="1" smtClean="0">
                <a:solidFill>
                  <a:schemeClr val="bg1"/>
                </a:solidFill>
              </a:rPr>
              <a:t>Eletrónicos</a:t>
            </a:r>
            <a:r>
              <a:rPr lang="pt-PT" sz="2400" b="1" dirty="0" smtClean="0">
                <a:solidFill>
                  <a:schemeClr val="bg1"/>
                </a:solidFill>
              </a:rPr>
              <a:t> Marítimos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bg1"/>
                </a:solidFill>
              </a:rPr>
              <a:t>Gestão de </a:t>
            </a:r>
            <a:r>
              <a:rPr lang="pt-PT" sz="2400" b="1" dirty="0" smtClean="0">
                <a:solidFill>
                  <a:schemeClr val="bg1"/>
                </a:solidFill>
              </a:rPr>
              <a:t>Transportes </a:t>
            </a:r>
            <a:r>
              <a:rPr lang="pt-PT" sz="2400" b="1" dirty="0" smtClean="0">
                <a:solidFill>
                  <a:schemeClr val="bg1"/>
                </a:solidFill>
              </a:rPr>
              <a:t>e Logística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G</a:t>
            </a:r>
            <a:r>
              <a:rPr lang="pt-PT" sz="2400" b="1" dirty="0" smtClean="0">
                <a:solidFill>
                  <a:schemeClr val="bg1"/>
                </a:solidFill>
              </a:rPr>
              <a:t>estão Portuária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Apresentação geral das actividades da ENIDH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39836" y="3571070"/>
            <a:ext cx="8414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bg1"/>
                </a:solidFill>
              </a:rPr>
              <a:t>CET em Operadores Marítimo-Turísticos - Universidade </a:t>
            </a:r>
            <a:r>
              <a:rPr lang="pt-PT" sz="2000" dirty="0">
                <a:solidFill>
                  <a:schemeClr val="bg1"/>
                </a:solidFill>
              </a:rPr>
              <a:t>dos </a:t>
            </a:r>
            <a:r>
              <a:rPr lang="pt-PT" sz="2000" dirty="0" smtClean="0">
                <a:solidFill>
                  <a:schemeClr val="bg1"/>
                </a:solidFill>
              </a:rPr>
              <a:t>Açores, Horta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39836" y="2763222"/>
            <a:ext cx="8414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bg1"/>
                </a:solidFill>
              </a:rPr>
              <a:t>Pós-graduação </a:t>
            </a:r>
            <a:r>
              <a:rPr lang="pt-PT" sz="2000" dirty="0">
                <a:solidFill>
                  <a:schemeClr val="bg1"/>
                </a:solidFill>
              </a:rPr>
              <a:t>em Gestão e Estratégia </a:t>
            </a:r>
            <a:r>
              <a:rPr lang="pt-PT" sz="2000" dirty="0" smtClean="0">
                <a:solidFill>
                  <a:schemeClr val="bg1"/>
                </a:solidFill>
              </a:rPr>
              <a:t>Portuária – APDL (2ª edição).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9837" y="1967696"/>
            <a:ext cx="3889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Outras formações em parceria: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39837" y="4406905"/>
            <a:ext cx="8414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bg1"/>
                </a:solidFill>
              </a:rPr>
              <a:t>Centro de Formação de Marítimos, Açores  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Apresentação geral das actividades da ENIDH</a:t>
            </a:r>
          </a:p>
        </p:txBody>
      </p:sp>
    </p:spTree>
    <p:extLst>
      <p:ext uri="{BB962C8B-B14F-4D97-AF65-F5344CB8AC3E}">
        <p14:creationId xmlns:p14="http://schemas.microsoft.com/office/powerpoint/2010/main" val="31884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18572" y="2627453"/>
            <a:ext cx="7546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FF99"/>
                </a:solidFill>
              </a:rPr>
              <a:t>Prestação de Serviços e Estudos Aplicados ao sector e comunidade</a:t>
            </a:r>
          </a:p>
          <a:p>
            <a:endParaRPr lang="pt-PT" dirty="0" smtClean="0">
              <a:solidFill>
                <a:srgbClr val="FFFF99"/>
              </a:solidFill>
            </a:endParaRPr>
          </a:p>
          <a:p>
            <a:endParaRPr lang="pt-PT" dirty="0" smtClean="0">
              <a:solidFill>
                <a:srgbClr val="FFFF99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Investigação e Estudos de </a:t>
            </a:r>
            <a:r>
              <a:rPr lang="pt-PT" dirty="0" smtClean="0">
                <a:solidFill>
                  <a:schemeClr val="bg1"/>
                </a:solidFill>
              </a:rPr>
              <a:t>Desenvolvimento</a:t>
            </a:r>
          </a:p>
          <a:p>
            <a:pPr lvl="1"/>
            <a:endParaRPr lang="pt-PT" dirty="0">
              <a:solidFill>
                <a:schemeClr val="bg1"/>
              </a:solidFill>
            </a:endParaRPr>
          </a:p>
          <a:p>
            <a:pPr lvl="1"/>
            <a:endParaRPr lang="pt-PT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Cursos de Especialização e de Reciclagem</a:t>
            </a:r>
          </a:p>
          <a:p>
            <a:endParaRPr lang="pt-PT" dirty="0" smtClean="0">
              <a:solidFill>
                <a:srgbClr val="FFFF99"/>
              </a:solidFill>
            </a:endParaRPr>
          </a:p>
          <a:p>
            <a:endParaRPr lang="pt-PT" dirty="0">
              <a:solidFill>
                <a:srgbClr val="FFFF99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Apresentação geral das actividades da ENIDH</a:t>
            </a:r>
          </a:p>
        </p:txBody>
      </p:sp>
    </p:spTree>
    <p:extLst>
      <p:ext uri="{BB962C8B-B14F-4D97-AF65-F5344CB8AC3E}">
        <p14:creationId xmlns:p14="http://schemas.microsoft.com/office/powerpoint/2010/main" val="41797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93539" y="1547548"/>
            <a:ext cx="841479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 </a:t>
            </a:r>
            <a:endParaRPr lang="pt-PT" sz="1400" dirty="0">
              <a:solidFill>
                <a:schemeClr val="bg1"/>
              </a:solidFill>
            </a:endParaRPr>
          </a:p>
          <a:p>
            <a:r>
              <a:rPr lang="pt-PT" sz="1400" dirty="0">
                <a:solidFill>
                  <a:schemeClr val="bg1"/>
                </a:solidFill>
              </a:rPr>
              <a:t> 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Actividade I&amp;D: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Participação de vários docentes no desenvolvimento de </a:t>
            </a:r>
            <a:r>
              <a:rPr lang="pt-PT" dirty="0">
                <a:solidFill>
                  <a:schemeClr val="bg1"/>
                </a:solidFill>
              </a:rPr>
              <a:t>actividades no âmbito de prestigiados centros de investigação </a:t>
            </a:r>
            <a:r>
              <a:rPr lang="pt-PT" dirty="0" smtClean="0">
                <a:solidFill>
                  <a:schemeClr val="bg1"/>
                </a:solidFill>
              </a:rPr>
              <a:t>nacionais (INESC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smtClean="0">
                <a:solidFill>
                  <a:schemeClr val="bg1"/>
                </a:solidFill>
              </a:rPr>
              <a:t>IT, MIT Portugal, CAPS </a:t>
            </a:r>
            <a:r>
              <a:rPr lang="pt-PT" dirty="0">
                <a:solidFill>
                  <a:schemeClr val="bg1"/>
                </a:solidFill>
              </a:rPr>
              <a:t>e IDMEC), produzindo trabalhos de valor </a:t>
            </a:r>
            <a:r>
              <a:rPr lang="pt-PT" dirty="0" smtClean="0">
                <a:solidFill>
                  <a:schemeClr val="bg1"/>
                </a:solidFill>
              </a:rPr>
              <a:t>académico reconhecido internacionalmente.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Desenvolvimento </a:t>
            </a:r>
            <a:r>
              <a:rPr lang="pt-PT" dirty="0">
                <a:solidFill>
                  <a:schemeClr val="bg1"/>
                </a:solidFill>
              </a:rPr>
              <a:t>de </a:t>
            </a:r>
            <a:r>
              <a:rPr lang="pt-PT" dirty="0" smtClean="0">
                <a:solidFill>
                  <a:schemeClr val="bg1"/>
                </a:solidFill>
              </a:rPr>
              <a:t>estudos aplicados ao sector, </a:t>
            </a:r>
            <a:r>
              <a:rPr lang="pt-PT" dirty="0">
                <a:solidFill>
                  <a:schemeClr val="bg1"/>
                </a:solidFill>
              </a:rPr>
              <a:t>dos quais se salientam, entre outros, a nível nacional e internacional, os estudos de manobrabilidade de </a:t>
            </a:r>
            <a:r>
              <a:rPr lang="pt-PT" dirty="0" smtClean="0">
                <a:solidFill>
                  <a:schemeClr val="bg1"/>
                </a:solidFill>
              </a:rPr>
              <a:t>navios, realizados em simulador.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    (lógica </a:t>
            </a:r>
            <a:r>
              <a:rPr lang="pt-PT" dirty="0">
                <a:solidFill>
                  <a:schemeClr val="bg1"/>
                </a:solidFill>
              </a:rPr>
              <a:t>de investigação </a:t>
            </a:r>
            <a:r>
              <a:rPr lang="pt-PT" dirty="0" smtClean="0">
                <a:solidFill>
                  <a:schemeClr val="bg1"/>
                </a:solidFill>
              </a:rPr>
              <a:t>aplicada, consagrada </a:t>
            </a:r>
            <a:r>
              <a:rPr lang="pt-PT" dirty="0">
                <a:solidFill>
                  <a:schemeClr val="bg1"/>
                </a:solidFill>
              </a:rPr>
              <a:t>na essência do Ensino Superior </a:t>
            </a:r>
            <a:endParaRPr lang="pt-PT" dirty="0" smtClean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    Politécnico)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Apresentação geral das actividades da ENIDH</a:t>
            </a:r>
          </a:p>
        </p:txBody>
      </p:sp>
    </p:spTree>
    <p:extLst>
      <p:ext uri="{BB962C8B-B14F-4D97-AF65-F5344CB8AC3E}">
        <p14:creationId xmlns:p14="http://schemas.microsoft.com/office/powerpoint/2010/main" val="31417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31494" y="1352217"/>
            <a:ext cx="89125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FFC000"/>
                </a:solidFill>
              </a:rPr>
              <a:t>Estudos </a:t>
            </a:r>
            <a:r>
              <a:rPr lang="pt-PT" dirty="0">
                <a:solidFill>
                  <a:srgbClr val="FFC000"/>
                </a:solidFill>
              </a:rPr>
              <a:t>desenvolvidos no Simulador </a:t>
            </a:r>
            <a:r>
              <a:rPr lang="pt-PT" dirty="0" smtClean="0">
                <a:solidFill>
                  <a:srgbClr val="FFC000"/>
                </a:solidFill>
              </a:rPr>
              <a:t>Visual </a:t>
            </a:r>
            <a:r>
              <a:rPr lang="pt-PT" dirty="0">
                <a:solidFill>
                  <a:srgbClr val="FFC000"/>
                </a:solidFill>
              </a:rPr>
              <a:t>de </a:t>
            </a:r>
            <a:r>
              <a:rPr lang="pt-PT" dirty="0" smtClean="0">
                <a:solidFill>
                  <a:srgbClr val="FFC000"/>
                </a:solidFill>
              </a:rPr>
              <a:t>Navegação </a:t>
            </a:r>
            <a:r>
              <a:rPr lang="pt-PT" dirty="0">
                <a:solidFill>
                  <a:srgbClr val="FFC000"/>
                </a:solidFill>
              </a:rPr>
              <a:t>e </a:t>
            </a:r>
            <a:r>
              <a:rPr lang="pt-PT" dirty="0" smtClean="0">
                <a:solidFill>
                  <a:srgbClr val="FFC000"/>
                </a:solidFill>
              </a:rPr>
              <a:t>Manobra</a:t>
            </a:r>
            <a:endParaRPr lang="pt-PT" dirty="0">
              <a:solidFill>
                <a:srgbClr val="FFC000"/>
              </a:solidFill>
            </a:endParaRPr>
          </a:p>
          <a:p>
            <a:endParaRPr lang="pt-PT" sz="900" dirty="0">
              <a:solidFill>
                <a:schemeClr val="bg1"/>
              </a:solidFill>
            </a:endParaRPr>
          </a:p>
          <a:p>
            <a:r>
              <a:rPr lang="pt-PT" dirty="0" smtClean="0">
                <a:solidFill>
                  <a:schemeClr val="bg1"/>
                </a:solidFill>
              </a:rPr>
              <a:t>Objectivo: Avaliar, para diversas </a:t>
            </a:r>
            <a:r>
              <a:rPr lang="pt-PT" dirty="0">
                <a:solidFill>
                  <a:schemeClr val="bg1"/>
                </a:solidFill>
              </a:rPr>
              <a:t>condições de vento e </a:t>
            </a:r>
            <a:r>
              <a:rPr lang="pt-PT" dirty="0" smtClean="0">
                <a:solidFill>
                  <a:schemeClr val="bg1"/>
                </a:solidFill>
              </a:rPr>
              <a:t>corrente, o risco </a:t>
            </a:r>
            <a:r>
              <a:rPr lang="pt-PT" dirty="0">
                <a:solidFill>
                  <a:schemeClr val="bg1"/>
                </a:solidFill>
              </a:rPr>
              <a:t>e segurança </a:t>
            </a:r>
            <a:r>
              <a:rPr lang="pt-PT" dirty="0" smtClean="0">
                <a:solidFill>
                  <a:schemeClr val="bg1"/>
                </a:solidFill>
              </a:rPr>
              <a:t>associados às manobras de </a:t>
            </a:r>
            <a:r>
              <a:rPr lang="pt-PT" dirty="0">
                <a:solidFill>
                  <a:schemeClr val="bg1"/>
                </a:solidFill>
              </a:rPr>
              <a:t>navios </a:t>
            </a:r>
            <a:r>
              <a:rPr lang="pt-PT" dirty="0" smtClean="0">
                <a:solidFill>
                  <a:schemeClr val="bg1"/>
                </a:solidFill>
              </a:rPr>
              <a:t>(carga </a:t>
            </a:r>
            <a:r>
              <a:rPr lang="pt-PT" dirty="0">
                <a:solidFill>
                  <a:schemeClr val="bg1"/>
                </a:solidFill>
              </a:rPr>
              <a:t>e de </a:t>
            </a:r>
            <a:r>
              <a:rPr lang="pt-PT" dirty="0" smtClean="0">
                <a:solidFill>
                  <a:schemeClr val="bg1"/>
                </a:solidFill>
              </a:rPr>
              <a:t>passageiros): atracação</a:t>
            </a:r>
            <a:r>
              <a:rPr lang="pt-PT" dirty="0">
                <a:solidFill>
                  <a:schemeClr val="bg1"/>
                </a:solidFill>
              </a:rPr>
              <a:t>, bacias de manobra, navegação em canais, disposição de terminais, etc</a:t>
            </a:r>
            <a:r>
              <a:rPr lang="pt-PT" dirty="0" smtClean="0">
                <a:solidFill>
                  <a:schemeClr val="bg1"/>
                </a:solidFill>
              </a:rPr>
              <a:t>.; </a:t>
            </a:r>
            <a:endParaRPr lang="pt-PT" dirty="0">
              <a:solidFill>
                <a:schemeClr val="bg1"/>
              </a:solidFill>
            </a:endParaRPr>
          </a:p>
          <a:p>
            <a:endParaRPr lang="pt-PT" dirty="0" smtClean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Utilização de navios com características reais </a:t>
            </a:r>
            <a:r>
              <a:rPr lang="pt-PT" dirty="0" smtClean="0">
                <a:solidFill>
                  <a:schemeClr val="bg1"/>
                </a:solidFill>
              </a:rPr>
              <a:t>(dimensões </a:t>
            </a:r>
            <a:r>
              <a:rPr lang="pt-PT" dirty="0">
                <a:solidFill>
                  <a:schemeClr val="bg1"/>
                </a:solidFill>
              </a:rPr>
              <a:t>e curvas </a:t>
            </a:r>
            <a:r>
              <a:rPr lang="pt-PT" dirty="0" smtClean="0">
                <a:solidFill>
                  <a:schemeClr val="bg1"/>
                </a:solidFill>
              </a:rPr>
              <a:t>evolutivas) e panorâmica </a:t>
            </a:r>
            <a:r>
              <a:rPr lang="pt-PT" dirty="0">
                <a:solidFill>
                  <a:schemeClr val="bg1"/>
                </a:solidFill>
              </a:rPr>
              <a:t>visual muito próxima </a:t>
            </a:r>
            <a:r>
              <a:rPr lang="pt-PT" dirty="0" smtClean="0">
                <a:solidFill>
                  <a:schemeClr val="bg1"/>
                </a:solidFill>
              </a:rPr>
              <a:t>do real;</a:t>
            </a:r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Estudos desenvolvidos desde 2005, de âmbito nacional e internacional: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Portos </a:t>
            </a:r>
            <a:r>
              <a:rPr lang="pt-PT" dirty="0">
                <a:solidFill>
                  <a:schemeClr val="bg1"/>
                </a:solidFill>
              </a:rPr>
              <a:t>de </a:t>
            </a:r>
            <a:r>
              <a:rPr lang="pt-PT" dirty="0" err="1">
                <a:solidFill>
                  <a:schemeClr val="bg1"/>
                </a:solidFill>
              </a:rPr>
              <a:t>Jorf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Lasfar</a:t>
            </a:r>
            <a:r>
              <a:rPr lang="pt-PT" dirty="0" smtClean="0">
                <a:solidFill>
                  <a:schemeClr val="bg1"/>
                </a:solidFill>
              </a:rPr>
              <a:t> e de Casablanca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smtClean="0">
                <a:solidFill>
                  <a:schemeClr val="bg1"/>
                </a:solidFill>
              </a:rPr>
              <a:t>Marrocos; Porto </a:t>
            </a:r>
            <a:r>
              <a:rPr lang="pt-PT" dirty="0">
                <a:solidFill>
                  <a:schemeClr val="bg1"/>
                </a:solidFill>
              </a:rPr>
              <a:t>de Argel, </a:t>
            </a:r>
            <a:r>
              <a:rPr lang="pt-PT" dirty="0" smtClean="0">
                <a:solidFill>
                  <a:schemeClr val="bg1"/>
                </a:solidFill>
              </a:rPr>
              <a:t>Argélia; </a:t>
            </a:r>
            <a:r>
              <a:rPr lang="pt-PT" dirty="0">
                <a:solidFill>
                  <a:schemeClr val="bg1"/>
                </a:solidFill>
              </a:rPr>
              <a:t>Porto de </a:t>
            </a:r>
            <a:r>
              <a:rPr lang="pt-PT" dirty="0" err="1">
                <a:solidFill>
                  <a:schemeClr val="bg1"/>
                </a:solidFill>
              </a:rPr>
              <a:t>Ká-Hó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smtClean="0">
                <a:solidFill>
                  <a:schemeClr val="bg1"/>
                </a:solidFill>
              </a:rPr>
              <a:t>Macau; Portos de Aveiro, Lisboa, Leixões, Setúbal e Portimão; Portos </a:t>
            </a:r>
            <a:r>
              <a:rPr lang="pt-PT" dirty="0">
                <a:solidFill>
                  <a:schemeClr val="bg1"/>
                </a:solidFill>
              </a:rPr>
              <a:t>da Madalena, Calheta e Angra, </a:t>
            </a:r>
            <a:r>
              <a:rPr lang="pt-PT" dirty="0" smtClean="0">
                <a:solidFill>
                  <a:schemeClr val="bg1"/>
                </a:solidFill>
              </a:rPr>
              <a:t>Açores …</a:t>
            </a:r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Parceria </a:t>
            </a:r>
            <a:r>
              <a:rPr lang="pt-PT" dirty="0" smtClean="0">
                <a:solidFill>
                  <a:schemeClr val="bg1"/>
                </a:solidFill>
              </a:rPr>
              <a:t>com empresas de engenharia de obras marítimas e com Administrações Portuárias: </a:t>
            </a:r>
            <a:r>
              <a:rPr lang="pt-PT" dirty="0" err="1">
                <a:solidFill>
                  <a:schemeClr val="bg1"/>
                </a:solidFill>
              </a:rPr>
              <a:t>Hidroprojectos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err="1">
                <a:solidFill>
                  <a:schemeClr val="bg1"/>
                </a:solidFill>
              </a:rPr>
              <a:t>Consulmar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dirty="0">
                <a:solidFill>
                  <a:schemeClr val="bg1"/>
                </a:solidFill>
              </a:rPr>
              <a:t>APDL, </a:t>
            </a:r>
            <a:r>
              <a:rPr lang="pt-PT" dirty="0" smtClean="0">
                <a:solidFill>
                  <a:schemeClr val="bg1"/>
                </a:solidFill>
              </a:rPr>
              <a:t>APL, APA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smtClean="0">
                <a:solidFill>
                  <a:schemeClr val="bg1"/>
                </a:solidFill>
              </a:rPr>
              <a:t>APSS, WW – Consultores, Hidráulica e Obras Marítimas, </a:t>
            </a:r>
            <a:r>
              <a:rPr lang="pt-PT" dirty="0">
                <a:solidFill>
                  <a:schemeClr val="bg1"/>
                </a:solidFill>
              </a:rPr>
              <a:t>LNEC, Administração dos Portos do Triângulo e do Grupo Ocidental, S.A, </a:t>
            </a:r>
            <a:r>
              <a:rPr lang="pt-PT" dirty="0" smtClean="0">
                <a:solidFill>
                  <a:schemeClr val="bg1"/>
                </a:solidFill>
              </a:rPr>
              <a:t>Açores, entre outros.</a:t>
            </a:r>
            <a:endParaRPr lang="pt-PT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65715" y="303973"/>
            <a:ext cx="5878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SzPct val="125000"/>
            </a:pPr>
            <a:r>
              <a:rPr lang="pt-PT" b="1" dirty="0" smtClean="0">
                <a:solidFill>
                  <a:schemeClr val="bg1"/>
                </a:solidFill>
              </a:rPr>
              <a:t>Apresentação geral das actividades da ENIDH</a:t>
            </a:r>
          </a:p>
        </p:txBody>
      </p:sp>
    </p:spTree>
    <p:extLst>
      <p:ext uri="{BB962C8B-B14F-4D97-AF65-F5344CB8AC3E}">
        <p14:creationId xmlns:p14="http://schemas.microsoft.com/office/powerpoint/2010/main" val="31444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1980</Words>
  <Application>Microsoft Office PowerPoint</Application>
  <PresentationFormat>Apresentação no Ecrã (4:3)</PresentationFormat>
  <Paragraphs>442</Paragraphs>
  <Slides>30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1" baseType="lpstr"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ENIDH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Inês</dc:creator>
  <cp:lastModifiedBy>PCWork</cp:lastModifiedBy>
  <cp:revision>135</cp:revision>
  <dcterms:created xsi:type="dcterms:W3CDTF">2008-07-21T21:03:02Z</dcterms:created>
  <dcterms:modified xsi:type="dcterms:W3CDTF">2012-12-06T22:41:28Z</dcterms:modified>
</cp:coreProperties>
</file>